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37" r:id="rId1"/>
  </p:sldMasterIdLst>
  <p:notesMasterIdLst>
    <p:notesMasterId r:id="rId10"/>
  </p:notesMasterIdLst>
  <p:sldIdLst>
    <p:sldId id="256" r:id="rId2"/>
    <p:sldId id="257" r:id="rId3"/>
    <p:sldId id="260" r:id="rId4"/>
    <p:sldId id="261" r:id="rId5"/>
    <p:sldId id="259" r:id="rId6"/>
    <p:sldId id="300" r:id="rId7"/>
    <p:sldId id="302" r:id="rId8"/>
    <p:sldId id="262" r:id="rId9"/>
  </p:sldIdLst>
  <p:sldSz cx="12192000" cy="6858000"/>
  <p:notesSz cx="6858000" cy="9144000"/>
  <p:embeddedFontLs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Calisto MT" panose="02040603050505030304" pitchFamily="18" charset="0"/>
      <p:regular r:id="rId15"/>
      <p:bold r:id="rId16"/>
      <p:italic r:id="rId17"/>
      <p:boldItalic r:id="rId18"/>
    </p:embeddedFont>
    <p:embeddedFont>
      <p:font typeface="Futura Std Book" panose="020B0502020204020303" pitchFamily="34" charset="0"/>
      <p:regular r:id="rId19"/>
    </p:embeddedFont>
    <p:embeddedFont>
      <p:font typeface="Futura Std Light" panose="020B0402020204020303" pitchFamily="34" charset="0"/>
      <p:regular r:id="rId20"/>
    </p:embeddedFont>
    <p:embeddedFont>
      <p:font typeface="Futura Std Medium" panose="020B0502020204020303" pitchFamily="34" charset="0"/>
      <p:regular r:id="rId21"/>
    </p:embeddedFont>
    <p:embeddedFont>
      <p:font typeface="Roboto Light" panose="02000000000000000000" pitchFamily="2" charset="0"/>
      <p:regular r:id="rId22"/>
      <p:italic r:id="rId23"/>
    </p:embeddedFont>
    <p:embeddedFont>
      <p:font typeface="Roboto Slab" pitchFamily="2" charset="0"/>
      <p:regular r:id="rId24"/>
      <p:bold r:id="rId25"/>
    </p:embeddedFont>
    <p:embeddedFont>
      <p:font typeface="Wingdings 2" panose="05020102010507070707" pitchFamily="18" charset="2"/>
      <p:regular r:id="rId26"/>
    </p:embeddedFont>
  </p:embeddedFont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61053" autoAdjust="0"/>
  </p:normalViewPr>
  <p:slideViewPr>
    <p:cSldViewPr snapToGrid="0">
      <p:cViewPr varScale="1">
        <p:scale>
          <a:sx n="66" d="100"/>
          <a:sy n="66" d="100"/>
        </p:scale>
        <p:origin x="2172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font" Target="fonts/font16.fntdata"/><Relationship Id="rId3" Type="http://schemas.openxmlformats.org/officeDocument/2006/relationships/slide" Target="slides/slide2.xml"/><Relationship Id="rId21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font" Target="fonts/font15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font" Target="fonts/font14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font" Target="fonts/font13.fntdata"/><Relationship Id="rId28" Type="http://schemas.openxmlformats.org/officeDocument/2006/relationships/viewProps" Target="viewProps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font" Target="fonts/font12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F1D9D2A-6457-44BF-8245-7DEC6A79D1E8}" type="doc">
      <dgm:prSet loTypeId="urn:microsoft.com/office/officeart/2005/8/layout/default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de-AT"/>
        </a:p>
      </dgm:t>
    </dgm:pt>
    <dgm:pt modelId="{FFD7ADE2-EEC1-4190-A02E-345780932BE8}">
      <dgm:prSet phldrT="[Text]" custT="1"/>
      <dgm:spPr/>
      <dgm:t>
        <a:bodyPr/>
        <a:lstStyle/>
        <a:p>
          <a:pPr>
            <a:spcAft>
              <a:spcPts val="1600"/>
            </a:spcAft>
          </a:pPr>
          <a:r>
            <a:rPr lang="de-AT" sz="2400" dirty="0">
              <a:latin typeface="Futura Std Medium" panose="020B0502020204020303" pitchFamily="34" charset="0"/>
            </a:rPr>
            <a:t>Testprojekt</a:t>
          </a:r>
        </a:p>
        <a:p>
          <a:pPr>
            <a:spcAft>
              <a:spcPts val="1600"/>
            </a:spcAft>
          </a:pPr>
          <a:r>
            <a:rPr lang="de-AT" sz="3400" dirty="0">
              <a:latin typeface="Futura Std Medium" panose="020B0502020204020303" pitchFamily="34" charset="0"/>
            </a:rPr>
            <a:t> </a:t>
          </a:r>
          <a:r>
            <a:rPr lang="de-AT" sz="3200" dirty="0">
              <a:latin typeface="Futura Std Medium" panose="020B0502020204020303" pitchFamily="34" charset="0"/>
            </a:rPr>
            <a:t>Bundesheer</a:t>
          </a:r>
          <a:endParaRPr lang="de-AT" sz="3400" dirty="0">
            <a:latin typeface="Futura Std Medium" panose="020B0502020204020303" pitchFamily="34" charset="0"/>
          </a:endParaRPr>
        </a:p>
      </dgm:t>
    </dgm:pt>
    <dgm:pt modelId="{CBEB3641-6DC6-486F-9599-8C89DCFA27C4}" type="parTrans" cxnId="{84395E1B-4ED2-4FF7-B629-3EF119B979A8}">
      <dgm:prSet/>
      <dgm:spPr/>
      <dgm:t>
        <a:bodyPr/>
        <a:lstStyle/>
        <a:p>
          <a:endParaRPr lang="de-AT"/>
        </a:p>
      </dgm:t>
    </dgm:pt>
    <dgm:pt modelId="{68A10EB5-B112-4FEF-9A02-E83C250051C9}" type="sibTrans" cxnId="{84395E1B-4ED2-4FF7-B629-3EF119B979A8}">
      <dgm:prSet/>
      <dgm:spPr/>
      <dgm:t>
        <a:bodyPr/>
        <a:lstStyle/>
        <a:p>
          <a:endParaRPr lang="de-AT"/>
        </a:p>
      </dgm:t>
    </dgm:pt>
    <dgm:pt modelId="{8F6D3E15-1E0B-45F0-81EB-4EF24B9C621D}">
      <dgm:prSet phldrT="[Text]" custT="1"/>
      <dgm:spPr/>
      <dgm:t>
        <a:bodyPr/>
        <a:lstStyle/>
        <a:p>
          <a:pPr>
            <a:spcAft>
              <a:spcPts val="1600"/>
            </a:spcAft>
          </a:pPr>
          <a:r>
            <a:rPr lang="de-AT" sz="2400" dirty="0">
              <a:latin typeface="Futura Std Medium" panose="020B0502020204020303" pitchFamily="34" charset="0"/>
            </a:rPr>
            <a:t>Testprojekt</a:t>
          </a:r>
        </a:p>
        <a:p>
          <a:pPr>
            <a:spcAft>
              <a:spcPct val="35000"/>
            </a:spcAft>
          </a:pPr>
          <a:r>
            <a:rPr lang="de-AT" sz="3400" dirty="0">
              <a:latin typeface="Futura Std Medium" panose="020B0502020204020303" pitchFamily="34" charset="0"/>
            </a:rPr>
            <a:t> </a:t>
          </a:r>
          <a:r>
            <a:rPr lang="de-AT" sz="3200" dirty="0">
              <a:latin typeface="Futura Std Medium" panose="020B0502020204020303" pitchFamily="34" charset="0"/>
            </a:rPr>
            <a:t>Universität</a:t>
          </a:r>
          <a:endParaRPr lang="de-AT" sz="3400" dirty="0">
            <a:latin typeface="Futura Std Medium" panose="020B0502020204020303" pitchFamily="34" charset="0"/>
          </a:endParaRPr>
        </a:p>
      </dgm:t>
    </dgm:pt>
    <dgm:pt modelId="{B0043AC9-DE82-4E84-8A90-FCEF0D19EFE2}" type="parTrans" cxnId="{A2AE0937-739A-496E-8F14-20E9291D9E00}">
      <dgm:prSet/>
      <dgm:spPr/>
      <dgm:t>
        <a:bodyPr/>
        <a:lstStyle/>
        <a:p>
          <a:endParaRPr lang="de-AT"/>
        </a:p>
      </dgm:t>
    </dgm:pt>
    <dgm:pt modelId="{53929C3E-2FF5-4D72-89F4-780D8A8F2D97}" type="sibTrans" cxnId="{A2AE0937-739A-496E-8F14-20E9291D9E00}">
      <dgm:prSet/>
      <dgm:spPr/>
      <dgm:t>
        <a:bodyPr/>
        <a:lstStyle/>
        <a:p>
          <a:endParaRPr lang="de-AT"/>
        </a:p>
      </dgm:t>
    </dgm:pt>
    <dgm:pt modelId="{430A248C-FD86-4BF3-90A5-6765EFDD9363}">
      <dgm:prSet phldrT="[Text]" custT="1"/>
      <dgm:spPr/>
      <dgm:t>
        <a:bodyPr/>
        <a:lstStyle/>
        <a:p>
          <a:r>
            <a:rPr lang="de-AT" sz="3200" dirty="0">
              <a:latin typeface="Futura Std Medium" panose="020B0502020204020303" pitchFamily="34" charset="0"/>
            </a:rPr>
            <a:t>Inkrementelle Umsetzung von Feedback</a:t>
          </a:r>
        </a:p>
      </dgm:t>
    </dgm:pt>
    <dgm:pt modelId="{1A15AB9B-8E1A-46C6-863C-C3FEA3BAB44F}" type="parTrans" cxnId="{763F9DAD-98EE-4890-9E6D-76E123AA6049}">
      <dgm:prSet/>
      <dgm:spPr/>
      <dgm:t>
        <a:bodyPr/>
        <a:lstStyle/>
        <a:p>
          <a:endParaRPr lang="de-AT"/>
        </a:p>
      </dgm:t>
    </dgm:pt>
    <dgm:pt modelId="{69E45D82-25ED-4C59-A06F-7646482863F3}" type="sibTrans" cxnId="{763F9DAD-98EE-4890-9E6D-76E123AA6049}">
      <dgm:prSet/>
      <dgm:spPr/>
      <dgm:t>
        <a:bodyPr/>
        <a:lstStyle/>
        <a:p>
          <a:endParaRPr lang="de-AT"/>
        </a:p>
      </dgm:t>
    </dgm:pt>
    <dgm:pt modelId="{A2AF2CA2-D87D-4B62-AADD-5F7268BC133F}">
      <dgm:prSet phldrT="[Text]" custT="1"/>
      <dgm:spPr/>
      <dgm:t>
        <a:bodyPr/>
        <a:lstStyle/>
        <a:p>
          <a:r>
            <a:rPr lang="de-AT" sz="3200" dirty="0">
              <a:latin typeface="Futura Std Medium" panose="020B0502020204020303" pitchFamily="34" charset="0"/>
            </a:rPr>
            <a:t>Events</a:t>
          </a:r>
        </a:p>
      </dgm:t>
    </dgm:pt>
    <dgm:pt modelId="{231D6B69-EC3F-4DE8-998A-1C7FCC22936B}" type="parTrans" cxnId="{9CF651E0-935D-4E8B-80C5-CA9CED631231}">
      <dgm:prSet/>
      <dgm:spPr/>
      <dgm:t>
        <a:bodyPr/>
        <a:lstStyle/>
        <a:p>
          <a:endParaRPr lang="de-AT"/>
        </a:p>
      </dgm:t>
    </dgm:pt>
    <dgm:pt modelId="{F8384C3A-675D-4F0C-8630-E363D7882FF1}" type="sibTrans" cxnId="{9CF651E0-935D-4E8B-80C5-CA9CED631231}">
      <dgm:prSet/>
      <dgm:spPr/>
      <dgm:t>
        <a:bodyPr/>
        <a:lstStyle/>
        <a:p>
          <a:endParaRPr lang="de-AT"/>
        </a:p>
      </dgm:t>
    </dgm:pt>
    <dgm:pt modelId="{D8DC8CBE-67C5-4809-AA99-6F37453A5B9B}">
      <dgm:prSet phldrT="[Text]" custT="1"/>
      <dgm:spPr/>
      <dgm:t>
        <a:bodyPr/>
        <a:lstStyle/>
        <a:p>
          <a:pPr>
            <a:spcAft>
              <a:spcPts val="1200"/>
            </a:spcAft>
          </a:pPr>
          <a:r>
            <a:rPr lang="de-AT" sz="2400" dirty="0">
              <a:latin typeface="Futura Std Medium" panose="020B0502020204020303" pitchFamily="34" charset="0"/>
            </a:rPr>
            <a:t>Testphase</a:t>
          </a:r>
        </a:p>
        <a:p>
          <a:pPr>
            <a:spcAft>
              <a:spcPct val="35000"/>
            </a:spcAft>
          </a:pPr>
          <a:r>
            <a:rPr lang="de-AT" sz="3200" dirty="0">
              <a:latin typeface="Futura Std Medium" panose="020B0502020204020303" pitchFamily="34" charset="0"/>
            </a:rPr>
            <a:t>Sponsor &amp; User Akquise</a:t>
          </a:r>
        </a:p>
      </dgm:t>
    </dgm:pt>
    <dgm:pt modelId="{A2C43AF4-F9A5-4B48-8203-F1B6E0D9B851}" type="parTrans" cxnId="{EBDF1BB5-429F-4436-AC41-EBB7105C8268}">
      <dgm:prSet/>
      <dgm:spPr/>
      <dgm:t>
        <a:bodyPr/>
        <a:lstStyle/>
        <a:p>
          <a:endParaRPr lang="de-AT"/>
        </a:p>
      </dgm:t>
    </dgm:pt>
    <dgm:pt modelId="{868EFB57-59ED-4A16-91EA-E32EA85BC0C9}" type="sibTrans" cxnId="{EBDF1BB5-429F-4436-AC41-EBB7105C8268}">
      <dgm:prSet/>
      <dgm:spPr/>
      <dgm:t>
        <a:bodyPr/>
        <a:lstStyle/>
        <a:p>
          <a:endParaRPr lang="de-AT"/>
        </a:p>
      </dgm:t>
    </dgm:pt>
    <dgm:pt modelId="{C31F2F8C-5DC4-44BA-9898-B9531EC2F887}">
      <dgm:prSet phldrT="[Text]" custT="1"/>
      <dgm:spPr/>
      <dgm:t>
        <a:bodyPr/>
        <a:lstStyle/>
        <a:p>
          <a:r>
            <a:rPr lang="de-AT" sz="3200" dirty="0">
              <a:latin typeface="Futura Std Medium" panose="020B0502020204020303" pitchFamily="34" charset="0"/>
            </a:rPr>
            <a:t>Einbindung unserer Freiwilligen</a:t>
          </a:r>
        </a:p>
      </dgm:t>
    </dgm:pt>
    <dgm:pt modelId="{6906B334-F3BE-43C6-87EB-45176FDDE212}" type="parTrans" cxnId="{4B195BCC-F656-484D-B489-EF874CC86F7A}">
      <dgm:prSet/>
      <dgm:spPr/>
      <dgm:t>
        <a:bodyPr/>
        <a:lstStyle/>
        <a:p>
          <a:endParaRPr lang="de-AT"/>
        </a:p>
      </dgm:t>
    </dgm:pt>
    <dgm:pt modelId="{0559FB83-BE58-44F0-B1BD-2ED4CFFE1322}" type="sibTrans" cxnId="{4B195BCC-F656-484D-B489-EF874CC86F7A}">
      <dgm:prSet/>
      <dgm:spPr/>
      <dgm:t>
        <a:bodyPr/>
        <a:lstStyle/>
        <a:p>
          <a:endParaRPr lang="de-AT"/>
        </a:p>
      </dgm:t>
    </dgm:pt>
    <dgm:pt modelId="{4EEF3C29-41E7-4A5A-B413-AC3BD326E5FE}" type="pres">
      <dgm:prSet presAssocID="{EF1D9D2A-6457-44BF-8245-7DEC6A79D1E8}" presName="diagram" presStyleCnt="0">
        <dgm:presLayoutVars>
          <dgm:dir/>
          <dgm:resizeHandles val="exact"/>
        </dgm:presLayoutVars>
      </dgm:prSet>
      <dgm:spPr/>
    </dgm:pt>
    <dgm:pt modelId="{087BE050-27C0-4F50-A271-7AE5D843ABA4}" type="pres">
      <dgm:prSet presAssocID="{FFD7ADE2-EEC1-4190-A02E-345780932BE8}" presName="node" presStyleLbl="node1" presStyleIdx="0" presStyleCnt="6">
        <dgm:presLayoutVars>
          <dgm:bulletEnabled val="1"/>
        </dgm:presLayoutVars>
      </dgm:prSet>
      <dgm:spPr/>
    </dgm:pt>
    <dgm:pt modelId="{946D26D6-014B-472D-B3F1-2DD85627F8FC}" type="pres">
      <dgm:prSet presAssocID="{68A10EB5-B112-4FEF-9A02-E83C250051C9}" presName="sibTrans" presStyleCnt="0"/>
      <dgm:spPr/>
    </dgm:pt>
    <dgm:pt modelId="{5A01A4D8-81D5-4DEE-B80D-E6F83E8A627D}" type="pres">
      <dgm:prSet presAssocID="{8F6D3E15-1E0B-45F0-81EB-4EF24B9C621D}" presName="node" presStyleLbl="node1" presStyleIdx="1" presStyleCnt="6">
        <dgm:presLayoutVars>
          <dgm:bulletEnabled val="1"/>
        </dgm:presLayoutVars>
      </dgm:prSet>
      <dgm:spPr/>
    </dgm:pt>
    <dgm:pt modelId="{8115D1E1-5BA4-4209-AE3C-C00F9815C15C}" type="pres">
      <dgm:prSet presAssocID="{53929C3E-2FF5-4D72-89F4-780D8A8F2D97}" presName="sibTrans" presStyleCnt="0"/>
      <dgm:spPr/>
    </dgm:pt>
    <dgm:pt modelId="{1A40A0BE-4052-4C1A-B850-FF90C35ED403}" type="pres">
      <dgm:prSet presAssocID="{D8DC8CBE-67C5-4809-AA99-6F37453A5B9B}" presName="node" presStyleLbl="node1" presStyleIdx="2" presStyleCnt="6" custScaleX="197866">
        <dgm:presLayoutVars>
          <dgm:bulletEnabled val="1"/>
        </dgm:presLayoutVars>
      </dgm:prSet>
      <dgm:spPr/>
    </dgm:pt>
    <dgm:pt modelId="{C0091111-FFAB-4881-A4A4-A76D6230A123}" type="pres">
      <dgm:prSet presAssocID="{868EFB57-59ED-4A16-91EA-E32EA85BC0C9}" presName="sibTrans" presStyleCnt="0"/>
      <dgm:spPr/>
    </dgm:pt>
    <dgm:pt modelId="{49FAFBBB-5F3B-44DC-91A1-802D2346E238}" type="pres">
      <dgm:prSet presAssocID="{430A248C-FD86-4BF3-90A5-6765EFDD9363}" presName="node" presStyleLbl="node1" presStyleIdx="3" presStyleCnt="6" custScaleX="208354">
        <dgm:presLayoutVars>
          <dgm:bulletEnabled val="1"/>
        </dgm:presLayoutVars>
      </dgm:prSet>
      <dgm:spPr/>
    </dgm:pt>
    <dgm:pt modelId="{233B8873-CC62-499E-9948-26A97B08E89E}" type="pres">
      <dgm:prSet presAssocID="{69E45D82-25ED-4C59-A06F-7646482863F3}" presName="sibTrans" presStyleCnt="0"/>
      <dgm:spPr/>
    </dgm:pt>
    <dgm:pt modelId="{8EFBFB22-1FD9-4FA1-8F8F-61FC738DE003}" type="pres">
      <dgm:prSet presAssocID="{A2AF2CA2-D87D-4B62-AADD-5F7268BC133F}" presName="node" presStyleLbl="node1" presStyleIdx="4" presStyleCnt="6" custScaleX="75146">
        <dgm:presLayoutVars>
          <dgm:bulletEnabled val="1"/>
        </dgm:presLayoutVars>
      </dgm:prSet>
      <dgm:spPr/>
    </dgm:pt>
    <dgm:pt modelId="{60AF505C-3CC5-4142-B8EE-D59A72B84827}" type="pres">
      <dgm:prSet presAssocID="{F8384C3A-675D-4F0C-8630-E363D7882FF1}" presName="sibTrans" presStyleCnt="0"/>
      <dgm:spPr/>
    </dgm:pt>
    <dgm:pt modelId="{A8EF9CA5-E26B-4332-B05D-03C19CEB03EA}" type="pres">
      <dgm:prSet presAssocID="{C31F2F8C-5DC4-44BA-9898-B9531EC2F887}" presName="node" presStyleLbl="node1" presStyleIdx="5" presStyleCnt="6" custScaleX="188458">
        <dgm:presLayoutVars>
          <dgm:bulletEnabled val="1"/>
        </dgm:presLayoutVars>
      </dgm:prSet>
      <dgm:spPr/>
    </dgm:pt>
  </dgm:ptLst>
  <dgm:cxnLst>
    <dgm:cxn modelId="{84395E1B-4ED2-4FF7-B629-3EF119B979A8}" srcId="{EF1D9D2A-6457-44BF-8245-7DEC6A79D1E8}" destId="{FFD7ADE2-EEC1-4190-A02E-345780932BE8}" srcOrd="0" destOrd="0" parTransId="{CBEB3641-6DC6-486F-9599-8C89DCFA27C4}" sibTransId="{68A10EB5-B112-4FEF-9A02-E83C250051C9}"/>
    <dgm:cxn modelId="{92F8732C-B15B-4815-AEF2-A6EE6C06AB91}" type="presOf" srcId="{A2AF2CA2-D87D-4B62-AADD-5F7268BC133F}" destId="{8EFBFB22-1FD9-4FA1-8F8F-61FC738DE003}" srcOrd="0" destOrd="0" presId="urn:microsoft.com/office/officeart/2005/8/layout/default"/>
    <dgm:cxn modelId="{A2AE0937-739A-496E-8F14-20E9291D9E00}" srcId="{EF1D9D2A-6457-44BF-8245-7DEC6A79D1E8}" destId="{8F6D3E15-1E0B-45F0-81EB-4EF24B9C621D}" srcOrd="1" destOrd="0" parTransId="{B0043AC9-DE82-4E84-8A90-FCEF0D19EFE2}" sibTransId="{53929C3E-2FF5-4D72-89F4-780D8A8F2D97}"/>
    <dgm:cxn modelId="{37DC4548-06EC-4526-B5C2-2D470DA8297A}" type="presOf" srcId="{430A248C-FD86-4BF3-90A5-6765EFDD9363}" destId="{49FAFBBB-5F3B-44DC-91A1-802D2346E238}" srcOrd="0" destOrd="0" presId="urn:microsoft.com/office/officeart/2005/8/layout/default"/>
    <dgm:cxn modelId="{BB557A51-6144-456D-8897-845CDA1C7211}" type="presOf" srcId="{EF1D9D2A-6457-44BF-8245-7DEC6A79D1E8}" destId="{4EEF3C29-41E7-4A5A-B413-AC3BD326E5FE}" srcOrd="0" destOrd="0" presId="urn:microsoft.com/office/officeart/2005/8/layout/default"/>
    <dgm:cxn modelId="{763F9DAD-98EE-4890-9E6D-76E123AA6049}" srcId="{EF1D9D2A-6457-44BF-8245-7DEC6A79D1E8}" destId="{430A248C-FD86-4BF3-90A5-6765EFDD9363}" srcOrd="3" destOrd="0" parTransId="{1A15AB9B-8E1A-46C6-863C-C3FEA3BAB44F}" sibTransId="{69E45D82-25ED-4C59-A06F-7646482863F3}"/>
    <dgm:cxn modelId="{EBDF1BB5-429F-4436-AC41-EBB7105C8268}" srcId="{EF1D9D2A-6457-44BF-8245-7DEC6A79D1E8}" destId="{D8DC8CBE-67C5-4809-AA99-6F37453A5B9B}" srcOrd="2" destOrd="0" parTransId="{A2C43AF4-F9A5-4B48-8203-F1B6E0D9B851}" sibTransId="{868EFB57-59ED-4A16-91EA-E32EA85BC0C9}"/>
    <dgm:cxn modelId="{4B195BCC-F656-484D-B489-EF874CC86F7A}" srcId="{EF1D9D2A-6457-44BF-8245-7DEC6A79D1E8}" destId="{C31F2F8C-5DC4-44BA-9898-B9531EC2F887}" srcOrd="5" destOrd="0" parTransId="{6906B334-F3BE-43C6-87EB-45176FDDE212}" sibTransId="{0559FB83-BE58-44F0-B1BD-2ED4CFFE1322}"/>
    <dgm:cxn modelId="{B10F31CD-877E-408F-8764-D5BA58016127}" type="presOf" srcId="{FFD7ADE2-EEC1-4190-A02E-345780932BE8}" destId="{087BE050-27C0-4F50-A271-7AE5D843ABA4}" srcOrd="0" destOrd="0" presId="urn:microsoft.com/office/officeart/2005/8/layout/default"/>
    <dgm:cxn modelId="{9CF651E0-935D-4E8B-80C5-CA9CED631231}" srcId="{EF1D9D2A-6457-44BF-8245-7DEC6A79D1E8}" destId="{A2AF2CA2-D87D-4B62-AADD-5F7268BC133F}" srcOrd="4" destOrd="0" parTransId="{231D6B69-EC3F-4DE8-998A-1C7FCC22936B}" sibTransId="{F8384C3A-675D-4F0C-8630-E363D7882FF1}"/>
    <dgm:cxn modelId="{067098E2-8BBE-46BF-A646-69CA6C763CD8}" type="presOf" srcId="{C31F2F8C-5DC4-44BA-9898-B9531EC2F887}" destId="{A8EF9CA5-E26B-4332-B05D-03C19CEB03EA}" srcOrd="0" destOrd="0" presId="urn:microsoft.com/office/officeart/2005/8/layout/default"/>
    <dgm:cxn modelId="{DA0078E4-349E-4DF4-A9F3-4D76C2A5567F}" type="presOf" srcId="{8F6D3E15-1E0B-45F0-81EB-4EF24B9C621D}" destId="{5A01A4D8-81D5-4DEE-B80D-E6F83E8A627D}" srcOrd="0" destOrd="0" presId="urn:microsoft.com/office/officeart/2005/8/layout/default"/>
    <dgm:cxn modelId="{A3D52CFA-FBF4-4214-97B6-717681B7FBAD}" type="presOf" srcId="{D8DC8CBE-67C5-4809-AA99-6F37453A5B9B}" destId="{1A40A0BE-4052-4C1A-B850-FF90C35ED403}" srcOrd="0" destOrd="0" presId="urn:microsoft.com/office/officeart/2005/8/layout/default"/>
    <dgm:cxn modelId="{0E439CE0-8EA8-4FE0-95A8-252557C65F12}" type="presParOf" srcId="{4EEF3C29-41E7-4A5A-B413-AC3BD326E5FE}" destId="{087BE050-27C0-4F50-A271-7AE5D843ABA4}" srcOrd="0" destOrd="0" presId="urn:microsoft.com/office/officeart/2005/8/layout/default"/>
    <dgm:cxn modelId="{FC90C901-96C6-470E-A50B-05B27BA0B816}" type="presParOf" srcId="{4EEF3C29-41E7-4A5A-B413-AC3BD326E5FE}" destId="{946D26D6-014B-472D-B3F1-2DD85627F8FC}" srcOrd="1" destOrd="0" presId="urn:microsoft.com/office/officeart/2005/8/layout/default"/>
    <dgm:cxn modelId="{D4C13D75-DF19-48AC-9A9F-936D4438C40A}" type="presParOf" srcId="{4EEF3C29-41E7-4A5A-B413-AC3BD326E5FE}" destId="{5A01A4D8-81D5-4DEE-B80D-E6F83E8A627D}" srcOrd="2" destOrd="0" presId="urn:microsoft.com/office/officeart/2005/8/layout/default"/>
    <dgm:cxn modelId="{06668151-BC29-421B-AD24-7BE23AEB587D}" type="presParOf" srcId="{4EEF3C29-41E7-4A5A-B413-AC3BD326E5FE}" destId="{8115D1E1-5BA4-4209-AE3C-C00F9815C15C}" srcOrd="3" destOrd="0" presId="urn:microsoft.com/office/officeart/2005/8/layout/default"/>
    <dgm:cxn modelId="{7BED3C0F-110C-4E56-B0DE-E8898A3B6CA9}" type="presParOf" srcId="{4EEF3C29-41E7-4A5A-B413-AC3BD326E5FE}" destId="{1A40A0BE-4052-4C1A-B850-FF90C35ED403}" srcOrd="4" destOrd="0" presId="urn:microsoft.com/office/officeart/2005/8/layout/default"/>
    <dgm:cxn modelId="{22464C26-40E8-440E-BB11-836884D04BC3}" type="presParOf" srcId="{4EEF3C29-41E7-4A5A-B413-AC3BD326E5FE}" destId="{C0091111-FFAB-4881-A4A4-A76D6230A123}" srcOrd="5" destOrd="0" presId="urn:microsoft.com/office/officeart/2005/8/layout/default"/>
    <dgm:cxn modelId="{7FA8407A-997D-4822-8F3B-3DC78460D1BB}" type="presParOf" srcId="{4EEF3C29-41E7-4A5A-B413-AC3BD326E5FE}" destId="{49FAFBBB-5F3B-44DC-91A1-802D2346E238}" srcOrd="6" destOrd="0" presId="urn:microsoft.com/office/officeart/2005/8/layout/default"/>
    <dgm:cxn modelId="{800EACC0-B6D0-4C4C-BAA2-26702A511225}" type="presParOf" srcId="{4EEF3C29-41E7-4A5A-B413-AC3BD326E5FE}" destId="{233B8873-CC62-499E-9948-26A97B08E89E}" srcOrd="7" destOrd="0" presId="urn:microsoft.com/office/officeart/2005/8/layout/default"/>
    <dgm:cxn modelId="{9185C3D5-D7EF-4D60-A829-E9AC3523D80D}" type="presParOf" srcId="{4EEF3C29-41E7-4A5A-B413-AC3BD326E5FE}" destId="{8EFBFB22-1FD9-4FA1-8F8F-61FC738DE003}" srcOrd="8" destOrd="0" presId="urn:microsoft.com/office/officeart/2005/8/layout/default"/>
    <dgm:cxn modelId="{FFA1F734-D59F-40B3-AA6E-9013DE751210}" type="presParOf" srcId="{4EEF3C29-41E7-4A5A-B413-AC3BD326E5FE}" destId="{60AF505C-3CC5-4142-B8EE-D59A72B84827}" srcOrd="9" destOrd="0" presId="urn:microsoft.com/office/officeart/2005/8/layout/default"/>
    <dgm:cxn modelId="{39F7FB47-A628-4003-AF94-3F6065215686}" type="presParOf" srcId="{4EEF3C29-41E7-4A5A-B413-AC3BD326E5FE}" destId="{A8EF9CA5-E26B-4332-B05D-03C19CEB03EA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7BE050-27C0-4F50-A271-7AE5D843ABA4}">
      <dsp:nvSpPr>
        <dsp:cNvPr id="0" name=""/>
        <dsp:cNvSpPr/>
      </dsp:nvSpPr>
      <dsp:spPr>
        <a:xfrm>
          <a:off x="853738" y="504801"/>
          <a:ext cx="2293710" cy="1376226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ts val="1600"/>
            </a:spcAft>
            <a:buNone/>
          </a:pPr>
          <a:r>
            <a:rPr lang="de-AT" sz="2400" kern="1200" dirty="0">
              <a:latin typeface="Futura Std Medium" panose="020B0502020204020303" pitchFamily="34" charset="0"/>
            </a:rPr>
            <a:t>Testprojekt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ts val="1600"/>
            </a:spcAft>
            <a:buNone/>
          </a:pPr>
          <a:r>
            <a:rPr lang="de-AT" sz="3400" kern="1200" dirty="0">
              <a:latin typeface="Futura Std Medium" panose="020B0502020204020303" pitchFamily="34" charset="0"/>
            </a:rPr>
            <a:t> </a:t>
          </a:r>
          <a:r>
            <a:rPr lang="de-AT" sz="3200" kern="1200" dirty="0">
              <a:latin typeface="Futura Std Medium" panose="020B0502020204020303" pitchFamily="34" charset="0"/>
            </a:rPr>
            <a:t>Bundesheer</a:t>
          </a:r>
          <a:endParaRPr lang="de-AT" sz="3400" kern="1200" dirty="0">
            <a:latin typeface="Futura Std Medium" panose="020B0502020204020303" pitchFamily="34" charset="0"/>
          </a:endParaRPr>
        </a:p>
      </dsp:txBody>
      <dsp:txXfrm>
        <a:off x="853738" y="504801"/>
        <a:ext cx="2293710" cy="1376226"/>
      </dsp:txXfrm>
    </dsp:sp>
    <dsp:sp modelId="{5A01A4D8-81D5-4DEE-B80D-E6F83E8A627D}">
      <dsp:nvSpPr>
        <dsp:cNvPr id="0" name=""/>
        <dsp:cNvSpPr/>
      </dsp:nvSpPr>
      <dsp:spPr>
        <a:xfrm>
          <a:off x="3376820" y="504801"/>
          <a:ext cx="2293710" cy="1376226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ts val="1600"/>
            </a:spcAft>
            <a:buNone/>
          </a:pPr>
          <a:r>
            <a:rPr lang="de-AT" sz="2400" kern="1200" dirty="0">
              <a:latin typeface="Futura Std Medium" panose="020B0502020204020303" pitchFamily="34" charset="0"/>
            </a:rPr>
            <a:t>Testprojekt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3400" kern="1200" dirty="0">
              <a:latin typeface="Futura Std Medium" panose="020B0502020204020303" pitchFamily="34" charset="0"/>
            </a:rPr>
            <a:t> </a:t>
          </a:r>
          <a:r>
            <a:rPr lang="de-AT" sz="3200" kern="1200" dirty="0">
              <a:latin typeface="Futura Std Medium" panose="020B0502020204020303" pitchFamily="34" charset="0"/>
            </a:rPr>
            <a:t>Universität</a:t>
          </a:r>
          <a:endParaRPr lang="de-AT" sz="3400" kern="1200" dirty="0">
            <a:latin typeface="Futura Std Medium" panose="020B0502020204020303" pitchFamily="34" charset="0"/>
          </a:endParaRPr>
        </a:p>
      </dsp:txBody>
      <dsp:txXfrm>
        <a:off x="3376820" y="504801"/>
        <a:ext cx="2293710" cy="1376226"/>
      </dsp:txXfrm>
    </dsp:sp>
    <dsp:sp modelId="{1A40A0BE-4052-4C1A-B850-FF90C35ED403}">
      <dsp:nvSpPr>
        <dsp:cNvPr id="0" name=""/>
        <dsp:cNvSpPr/>
      </dsp:nvSpPr>
      <dsp:spPr>
        <a:xfrm>
          <a:off x="5899902" y="504801"/>
          <a:ext cx="4538473" cy="1376226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ts val="1200"/>
            </a:spcAft>
            <a:buNone/>
          </a:pPr>
          <a:r>
            <a:rPr lang="de-AT" sz="2400" kern="1200" dirty="0">
              <a:latin typeface="Futura Std Medium" panose="020B0502020204020303" pitchFamily="34" charset="0"/>
            </a:rPr>
            <a:t>Testphase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3200" kern="1200" dirty="0">
              <a:latin typeface="Futura Std Medium" panose="020B0502020204020303" pitchFamily="34" charset="0"/>
            </a:rPr>
            <a:t>Sponsor &amp; User Akquise</a:t>
          </a:r>
        </a:p>
      </dsp:txBody>
      <dsp:txXfrm>
        <a:off x="5899902" y="504801"/>
        <a:ext cx="4538473" cy="1376226"/>
      </dsp:txXfrm>
    </dsp:sp>
    <dsp:sp modelId="{49FAFBBB-5F3B-44DC-91A1-802D2346E238}">
      <dsp:nvSpPr>
        <dsp:cNvPr id="0" name=""/>
        <dsp:cNvSpPr/>
      </dsp:nvSpPr>
      <dsp:spPr>
        <a:xfrm>
          <a:off x="4010" y="2110399"/>
          <a:ext cx="4779038" cy="1376226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3200" kern="1200" dirty="0">
              <a:latin typeface="Futura Std Medium" panose="020B0502020204020303" pitchFamily="34" charset="0"/>
            </a:rPr>
            <a:t>Inkrementelle Umsetzung von Feedback</a:t>
          </a:r>
        </a:p>
      </dsp:txBody>
      <dsp:txXfrm>
        <a:off x="4010" y="2110399"/>
        <a:ext cx="4779038" cy="1376226"/>
      </dsp:txXfrm>
    </dsp:sp>
    <dsp:sp modelId="{8EFBFB22-1FD9-4FA1-8F8F-61FC738DE003}">
      <dsp:nvSpPr>
        <dsp:cNvPr id="0" name=""/>
        <dsp:cNvSpPr/>
      </dsp:nvSpPr>
      <dsp:spPr>
        <a:xfrm>
          <a:off x="5012419" y="2110399"/>
          <a:ext cx="1723631" cy="1376226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3200" kern="1200" dirty="0">
              <a:latin typeface="Futura Std Medium" panose="020B0502020204020303" pitchFamily="34" charset="0"/>
            </a:rPr>
            <a:t>Events</a:t>
          </a:r>
        </a:p>
      </dsp:txBody>
      <dsp:txXfrm>
        <a:off x="5012419" y="2110399"/>
        <a:ext cx="1723631" cy="1376226"/>
      </dsp:txXfrm>
    </dsp:sp>
    <dsp:sp modelId="{A8EF9CA5-E26B-4332-B05D-03C19CEB03EA}">
      <dsp:nvSpPr>
        <dsp:cNvPr id="0" name=""/>
        <dsp:cNvSpPr/>
      </dsp:nvSpPr>
      <dsp:spPr>
        <a:xfrm>
          <a:off x="6965422" y="2110399"/>
          <a:ext cx="4322681" cy="1376226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3200" kern="1200" dirty="0">
              <a:latin typeface="Futura Std Medium" panose="020B0502020204020303" pitchFamily="34" charset="0"/>
            </a:rPr>
            <a:t>Einbindung unserer Freiwilligen</a:t>
          </a:r>
        </a:p>
      </dsp:txBody>
      <dsp:txXfrm>
        <a:off x="6965422" y="2110399"/>
        <a:ext cx="4322681" cy="137622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6A997E-3ECC-4870-99AE-4E0E0197E9E5}" type="datetimeFigureOut">
              <a:rPr lang="de-AT" smtClean="0"/>
              <a:t>13.11.2019</a:t>
            </a:fld>
            <a:endParaRPr lang="de-AT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AT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FF91C7-1F88-4D8D-B993-9FE5F012CFC4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882561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sz="2400" dirty="0"/>
              <a:t>1 Minute!</a:t>
            </a:r>
          </a:p>
          <a:p>
            <a:endParaRPr lang="de-AT" sz="2400" dirty="0"/>
          </a:p>
          <a:p>
            <a:r>
              <a:rPr lang="de-AT" sz="2400" dirty="0"/>
              <a:t>Ich würde niemals einen Fremden auf einen Drink einladen. Der Wald und das Meer sind mein Mülleimer; und ich liebe Schokolade! </a:t>
            </a:r>
          </a:p>
          <a:p>
            <a:r>
              <a:rPr lang="de-AT" sz="2400" dirty="0"/>
              <a:t>Ich käme niemals auf die Idee etwas Gutes zu tun, </a:t>
            </a:r>
            <a:r>
              <a:rPr lang="de-AT" sz="2400" b="1" dirty="0">
                <a:solidFill>
                  <a:srgbClr val="0070C0"/>
                </a:solidFill>
              </a:rPr>
              <a:t>denn es macht eh keinen Unterschied</a:t>
            </a:r>
            <a:r>
              <a:rPr lang="de-AT" sz="2400" b="1" i="1" dirty="0">
                <a:solidFill>
                  <a:srgbClr val="0070C0"/>
                </a:solidFill>
              </a:rPr>
              <a:t>. (kurz in die Hocke gehen)</a:t>
            </a:r>
          </a:p>
          <a:p>
            <a:endParaRPr lang="de-AT" sz="2400" dirty="0"/>
          </a:p>
          <a:p>
            <a:r>
              <a:rPr lang="de-AT" sz="2400" dirty="0"/>
              <a:t>Unsere Mission: Eine Plattform, bei dem Menschen Herausforderungen in Bezug auf Umweltschutz, Gesundheit und gesellschaftlichen Zusammenhalt lösen. </a:t>
            </a:r>
          </a:p>
          <a:p>
            <a:r>
              <a:rPr lang="de-AT" sz="2400" dirty="0"/>
              <a:t>Herausforderungen werden von Organisationen mit Produkten, Rabatten, Gutscheinen oder gar Bargeld gesponsort. </a:t>
            </a:r>
          </a:p>
          <a:p>
            <a:r>
              <a:rPr lang="de-AT" sz="2400" dirty="0"/>
              <a:t>Dem Nutzer werden dabei </a:t>
            </a:r>
            <a:r>
              <a:rPr lang="de-AT" sz="2400" b="1" dirty="0"/>
              <a:t>individuell</a:t>
            </a:r>
            <a:r>
              <a:rPr lang="de-AT" sz="2400" dirty="0"/>
              <a:t> </a:t>
            </a:r>
            <a:r>
              <a:rPr lang="de-AT" sz="2400" b="1" dirty="0"/>
              <a:t>Preise und Herausforderungen </a:t>
            </a:r>
            <a:r>
              <a:rPr lang="de-AT" sz="2400" dirty="0"/>
              <a:t>angezeigt, für die er sich interessiert. </a:t>
            </a:r>
          </a:p>
          <a:p>
            <a:r>
              <a:rPr lang="de-AT" sz="2400" b="1" dirty="0"/>
              <a:t>//NEIN (ZEIT): </a:t>
            </a:r>
            <a:r>
              <a:rPr lang="de-AT" sz="2400" dirty="0"/>
              <a:t>Und mit jeder Challenge sammelt der User Punkte, die dem Lebenslauf als </a:t>
            </a:r>
            <a:r>
              <a:rPr lang="de-AT" sz="2400" dirty="0" err="1"/>
              <a:t>Microvolunteering</a:t>
            </a:r>
            <a:r>
              <a:rPr lang="de-AT" sz="2400" dirty="0"/>
              <a:t> angehängt werden können. </a:t>
            </a:r>
          </a:p>
          <a:p>
            <a:endParaRPr lang="de-AT" sz="2400" dirty="0"/>
          </a:p>
          <a:p>
            <a:r>
              <a:rPr lang="de-AT" sz="2400" dirty="0"/>
              <a:t>Der Impact wird aggregiert und veröffentlicht. So seht ihr, wie viel und welchen Impact ihr und andere tatsächlich auf unsere kleine Welt haben. </a:t>
            </a:r>
          </a:p>
          <a:p>
            <a:r>
              <a:rPr lang="de-AT" sz="2400" dirty="0"/>
              <a:t>Durch das Sponsoring von Herausforderungen entsteht für Unternehmen ein neues Marketingtool, das die Bedürfnisse junger Konsumenten direkt anspricht. </a:t>
            </a:r>
          </a:p>
          <a:p>
            <a:endParaRPr lang="de-AT" sz="2400" dirty="0"/>
          </a:p>
          <a:p>
            <a:r>
              <a:rPr lang="de-AT" sz="2400" dirty="0"/>
              <a:t>Es soll Spaß machen, etwas Gutes zu tun! Denn selbst ein kleiner Stein, kann große Wellen schlagen. - </a:t>
            </a:r>
            <a:r>
              <a:rPr lang="de-AT" sz="2400" dirty="0" err="1"/>
              <a:t>Wavect</a:t>
            </a:r>
            <a:endParaRPr lang="de-AT" sz="24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FF91C7-1F88-4D8D-B993-9FE5F012CFC4}" type="slidenum">
              <a:rPr lang="de-AT" smtClean="0"/>
              <a:t>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8887899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/>
              <a:t>Wie heißt unsere Idee; </a:t>
            </a:r>
          </a:p>
          <a:p>
            <a:r>
              <a:rPr lang="de-AT" dirty="0"/>
              <a:t>gesellschaftliche Probleme angehen indem man monetäre &amp; persönliche Anreize für je Organisationen &amp; User schafft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FF91C7-1F88-4D8D-B993-9FE5F012CFC4}" type="slidenum">
              <a:rPr lang="de-AT" smtClean="0"/>
              <a:t>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3096406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/>
              <a:t>Revenue Streams: </a:t>
            </a:r>
            <a:br>
              <a:rPr lang="de-AT" dirty="0"/>
            </a:br>
            <a:r>
              <a:rPr lang="de-AT" dirty="0"/>
              <a:t>- Hauptsächlich über Gebühren auf Sponsorings abhängig vom Wert der gesponsorten Artikel sowie der Organisationsgröße</a:t>
            </a:r>
          </a:p>
          <a:p>
            <a:r>
              <a:rPr lang="de-AT" dirty="0"/>
              <a:t>- Zusätzlich: Events im Zusammenhang mit der App, Freemium/Premium-Modell (B2C) [konkretes Konzept noch in Arbeit]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FF91C7-1F88-4D8D-B993-9FE5F012CFC4}" type="slidenum">
              <a:rPr lang="de-AT" smtClean="0"/>
              <a:t>3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4941826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/>
              <a:t>B2B/B2G-Problem: </a:t>
            </a:r>
          </a:p>
          <a:p>
            <a:r>
              <a:rPr lang="de-AT" dirty="0"/>
              <a:t>Low-</a:t>
            </a:r>
            <a:r>
              <a:rPr lang="de-AT" dirty="0" err="1"/>
              <a:t>Priced</a:t>
            </a:r>
            <a:r>
              <a:rPr lang="de-AT" dirty="0"/>
              <a:t>/Günstiges &amp; </a:t>
            </a:r>
            <a:r>
              <a:rPr lang="de-AT" dirty="0" err="1"/>
              <a:t>Personalized</a:t>
            </a:r>
            <a:r>
              <a:rPr lang="de-AT" dirty="0"/>
              <a:t> CSR (gesellschaftliche Verantwortung, Marketing) -&gt; Marketing Kampagne von uns, so auch weitere Kostenersparnis</a:t>
            </a:r>
          </a:p>
          <a:p>
            <a:r>
              <a:rPr lang="de-AT" dirty="0"/>
              <a:t>-&gt; CSR aktuell nur größeren Unternehmen ein Begriff, doch Trends zeigen, dass Konsumenten immer größeren Wert darauf legen</a:t>
            </a:r>
          </a:p>
          <a:p>
            <a:r>
              <a:rPr lang="de-AT" dirty="0"/>
              <a:t>-&gt; Personalisiertes CSR -&gt; was ist welchem Konsumenten wichtig [Umweltschutz, Gesundheit, Solidarität] und zusätzlich sind die Preise ähnlich zu Facebook-Werbeanzeigen personalisiert </a:t>
            </a:r>
          </a:p>
          <a:p>
            <a:r>
              <a:rPr lang="de-AT" dirty="0"/>
              <a:t>-&gt; User posten Foto/Video beim Lösen einer Herausforderung, Wasserzeichen &amp; Listung in der App als Sponsor etc. -&gt; User erzählen Geschichten im Namen des Unternehmens, da das UN sie dazu motiviert hat. </a:t>
            </a:r>
          </a:p>
          <a:p>
            <a:r>
              <a:rPr lang="de-AT" dirty="0"/>
              <a:t>…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FF91C7-1F88-4D8D-B993-9FE5F012CFC4}" type="slidenum">
              <a:rPr lang="de-AT" smtClean="0"/>
              <a:t>4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3530398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/>
              <a:t>Namen, Hintergründe/Kompetenzen, Positionen im Startup, Erfahrungen</a:t>
            </a:r>
          </a:p>
          <a:p>
            <a:r>
              <a:rPr lang="de-AT" dirty="0"/>
              <a:t>-&gt; OKRs auf Unternehmensebene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565723-66C5-47DC-9A6F-78F0651E4E0F}" type="slidenum">
              <a:rPr lang="de-AT" smtClean="0"/>
              <a:t>5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723096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565723-66C5-47DC-9A6F-78F0651E4E0F}" type="slidenum">
              <a:rPr lang="de-AT" smtClean="0"/>
              <a:t>6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2397310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AT" dirty="0"/>
              <a:t>Bundesheer: 3te Instanz baldige Präsentation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AT" dirty="0"/>
              <a:t>Universität bereits in Kontakt getreten, wissen was sie wollen (warten auf Entscheidung d. Bundesheers bzgl. Kapazität)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AT" dirty="0"/>
              <a:t>Events: Öffentlichkeitsarbeit (kostenlose Workshops, Müllsammelaktionen, …)</a:t>
            </a:r>
          </a:p>
          <a:p>
            <a:endParaRPr lang="de-AT" dirty="0"/>
          </a:p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FF91C7-1F88-4D8D-B993-9FE5F012CFC4}" type="slidenum">
              <a:rPr lang="de-AT" smtClean="0"/>
              <a:t>7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772778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/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FF91C7-1F88-4D8D-B993-9FE5F012CFC4}" type="slidenum">
              <a:rPr lang="de-AT" smtClean="0"/>
              <a:t>8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6880347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11/13/2019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95569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43F7C1-98BA-4593-B10F-05D851A81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Roboto Slab" pitchFamily="2" charset="0"/>
                <a:ea typeface="Roboto Slab" pitchFamily="2" charset="0"/>
              </a:defRPr>
            </a:lvl1pPr>
          </a:lstStyle>
          <a:p>
            <a:r>
              <a:rPr lang="de-DE" dirty="0"/>
              <a:t>Mastertitelformat bearbeiten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7A84F82-99D5-4703-B9DC-59830C2A15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Roboto Light" panose="02000000000000000000" pitchFamily="2" charset="0"/>
                <a:ea typeface="Roboto Light" panose="02000000000000000000" pitchFamily="2" charset="0"/>
              </a:defRPr>
            </a:lvl1pPr>
            <a:lvl2pPr>
              <a:defRPr>
                <a:latin typeface="Roboto Light" panose="02000000000000000000" pitchFamily="2" charset="0"/>
                <a:ea typeface="Roboto Light" panose="02000000000000000000" pitchFamily="2" charset="0"/>
              </a:defRPr>
            </a:lvl2pPr>
            <a:lvl3pPr>
              <a:defRPr>
                <a:latin typeface="Roboto Light" panose="02000000000000000000" pitchFamily="2" charset="0"/>
                <a:ea typeface="Roboto Light" panose="02000000000000000000" pitchFamily="2" charset="0"/>
              </a:defRPr>
            </a:lvl3pPr>
            <a:lvl4pPr>
              <a:defRPr>
                <a:latin typeface="Roboto Light" panose="02000000000000000000" pitchFamily="2" charset="0"/>
                <a:ea typeface="Roboto Light" panose="02000000000000000000" pitchFamily="2" charset="0"/>
              </a:defRPr>
            </a:lvl4pPr>
            <a:lvl5pPr>
              <a:defRPr>
                <a:latin typeface="Roboto Light" panose="02000000000000000000" pitchFamily="2" charset="0"/>
                <a:ea typeface="Roboto Light" panose="02000000000000000000" pitchFamily="2" charset="0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AT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53C05D6-895A-4AE0-838F-57A853D438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E35744-DB5A-4696-89E3-A149D70D8B6C}" type="datetimeFigureOut">
              <a:rPr lang="de-AT" smtClean="0"/>
              <a:t>13.11.2019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75B1FA1-D8D7-41D8-BE70-81F76ABE59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9D30662-D34E-4C77-B14F-B11A813A3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ECADA-365C-44EF-BBA4-28538C5EF2FF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018915692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11/13/2019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338629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1" r:id="rId1"/>
    <p:sldLayoutId id="2147483738" r:id="rId2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microsoft.com/office/2007/relationships/hdphoto" Target="../media/hdphoto3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microsoft.com/office/2007/relationships/hdphoto" Target="../media/hdphoto4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7" Type="http://schemas.openxmlformats.org/officeDocument/2006/relationships/image" Target="../media/image1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C59089DA-9F2D-4AB6-AF3A-3FC5173A0D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50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38540"/>
            <a:ext cx="12192000" cy="813508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69A42B51-FF6A-4090-BCA1-5E8E27CC30A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388270">
            <a:off x="5686365" y="1062941"/>
            <a:ext cx="7280001" cy="4823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3940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07ECE1C1-D73C-43AE-8FF9-783F82189A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saturation sat="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876853"/>
            <a:ext cx="12192000" cy="15753706"/>
          </a:xfrm>
          <a:prstGeom prst="rect">
            <a:avLst/>
          </a:prstGeom>
        </p:spPr>
      </p:pic>
      <p:sp>
        <p:nvSpPr>
          <p:cNvPr id="3" name="Untertitel 2">
            <a:extLst>
              <a:ext uri="{FF2B5EF4-FFF2-40B4-BE49-F238E27FC236}">
                <a16:creationId xmlns:a16="http://schemas.microsoft.com/office/drawing/2014/main" id="{954ED8FE-9EBF-4C22-9D21-5DFF56F4B3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0693" y="4040792"/>
            <a:ext cx="9440034" cy="1049867"/>
          </a:xfrm>
        </p:spPr>
        <p:txBody>
          <a:bodyPr>
            <a:normAutofit/>
          </a:bodyPr>
          <a:lstStyle/>
          <a:p>
            <a:r>
              <a:rPr lang="de-AT" sz="2800" i="1" dirty="0">
                <a:latin typeface="Futura Std Medium" panose="020B0502020204020303" pitchFamily="34" charset="0"/>
              </a:rPr>
              <a:t>„Selbst ein kleiner Stein kann große Wellen schlagen.“</a:t>
            </a:r>
          </a:p>
        </p:txBody>
      </p:sp>
      <p:pic>
        <p:nvPicPr>
          <p:cNvPr id="8" name="Grafik 7" descr="Ein Bild, das Zeichnung, Licht enthält.&#10;&#10;Automatisch generierte Beschreibung">
            <a:extLst>
              <a:ext uri="{FF2B5EF4-FFF2-40B4-BE49-F238E27FC236}">
                <a16:creationId xmlns:a16="http://schemas.microsoft.com/office/drawing/2014/main" id="{E56AAF01-B187-4F70-BF0D-55BF516DE3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3877" y="2433237"/>
            <a:ext cx="3973665" cy="1136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6717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E4725B2C-28AF-47AC-823A-F1443D2E20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921412"/>
            <a:ext cx="12192000" cy="12192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4773E483-D98F-44B4-80BA-E46DD7284E4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de-AT" sz="7200" b="1" dirty="0">
                <a:latin typeface="Futura Std Medium" panose="020B0502020204020303" pitchFamily="34" charset="0"/>
              </a:rPr>
              <a:t>Business Modell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4865B9E-E4A7-4618-BE2E-E687F19EC2C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de-AT" sz="2800" dirty="0">
                <a:latin typeface="Futura Std Medium" panose="020B0502020204020303" pitchFamily="34" charset="0"/>
              </a:rPr>
              <a:t>Grundlegende Revenue Streams</a:t>
            </a:r>
          </a:p>
        </p:txBody>
      </p:sp>
    </p:spTree>
    <p:extLst>
      <p:ext uri="{BB962C8B-B14F-4D97-AF65-F5344CB8AC3E}">
        <p14:creationId xmlns:p14="http://schemas.microsoft.com/office/powerpoint/2010/main" val="28826477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F4D65AC5-3B67-441E-BC33-B9661E8583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5198" y="0"/>
            <a:ext cx="12922396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4773E483-D98F-44B4-80BA-E46DD7284E4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de-AT" sz="7200" b="1" dirty="0">
                <a:latin typeface="Futura Std Medium" panose="020B0502020204020303" pitchFamily="34" charset="0"/>
              </a:rPr>
              <a:t>Personalisiertes CSR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4865B9E-E4A7-4618-BE2E-E687F19EC2C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de-AT" sz="2800" dirty="0">
                <a:latin typeface="Futura Std Medium" panose="020B0502020204020303" pitchFamily="34" charset="0"/>
              </a:rPr>
              <a:t>Gesellschaftliche Verantwortung als Marketingtool </a:t>
            </a:r>
          </a:p>
          <a:p>
            <a:r>
              <a:rPr lang="de-AT" sz="2800" dirty="0">
                <a:latin typeface="Futura Std Medium" panose="020B0502020204020303" pitchFamily="34" charset="0"/>
              </a:rPr>
              <a:t>(z.B. Müllsammelaktionen)</a:t>
            </a:r>
          </a:p>
        </p:txBody>
      </p:sp>
    </p:spTree>
    <p:extLst>
      <p:ext uri="{BB962C8B-B14F-4D97-AF65-F5344CB8AC3E}">
        <p14:creationId xmlns:p14="http://schemas.microsoft.com/office/powerpoint/2010/main" val="768144557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AF1EF29-8644-4C38-8BA6-10548A0A26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7113"/>
            <a:ext cx="10515600" cy="1325563"/>
          </a:xfrm>
        </p:spPr>
        <p:txBody>
          <a:bodyPr>
            <a:normAutofit/>
          </a:bodyPr>
          <a:lstStyle/>
          <a:p>
            <a:r>
              <a:rPr lang="de-AT" sz="4400" b="1" dirty="0">
                <a:latin typeface="Futura Std Medium" panose="020B0502020204020303" pitchFamily="34" charset="0"/>
              </a:rPr>
              <a:t>Die Visionäre – unser Team</a:t>
            </a:r>
          </a:p>
        </p:txBody>
      </p: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9E30877A-2AC9-48C3-B9FC-C8A4FAB0A0AD}"/>
              </a:ext>
            </a:extLst>
          </p:cNvPr>
          <p:cNvGrpSpPr/>
          <p:nvPr/>
        </p:nvGrpSpPr>
        <p:grpSpPr>
          <a:xfrm>
            <a:off x="540665" y="2481297"/>
            <a:ext cx="1800000" cy="2980639"/>
            <a:chOff x="540665" y="2481297"/>
            <a:chExt cx="1800000" cy="2980639"/>
          </a:xfrm>
        </p:grpSpPr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B1D8DA96-C48C-0B47-9015-61BED54678CD}"/>
                </a:ext>
              </a:extLst>
            </p:cNvPr>
            <p:cNvSpPr txBox="1"/>
            <p:nvPr/>
          </p:nvSpPr>
          <p:spPr>
            <a:xfrm>
              <a:off x="1033965" y="4411222"/>
              <a:ext cx="7159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AT" dirty="0">
                  <a:latin typeface="Futura Std Light" panose="020B0402020204020303" pitchFamily="34" charset="0"/>
                  <a:ea typeface="Roboto" panose="02000000000000000000" pitchFamily="2" charset="0"/>
                </a:rPr>
                <a:t>CTO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ED01EDB5-F67F-3C48-B662-89A5DEAB62C9}"/>
                </a:ext>
              </a:extLst>
            </p:cNvPr>
            <p:cNvSpPr txBox="1"/>
            <p:nvPr/>
          </p:nvSpPr>
          <p:spPr>
            <a:xfrm>
              <a:off x="738073" y="4754050"/>
              <a:ext cx="140251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AT" sz="2000" b="1" dirty="0">
                  <a:latin typeface="Futura Std Medium" panose="020B0502020204020303" pitchFamily="34" charset="0"/>
                  <a:ea typeface="Roboto Black" panose="02000000000000000000" pitchFamily="2" charset="0"/>
                </a:rPr>
                <a:t>Christof </a:t>
              </a:r>
            </a:p>
            <a:p>
              <a:pPr algn="ctr"/>
              <a:r>
                <a:rPr lang="de-AT" sz="2000" b="1" dirty="0" err="1">
                  <a:latin typeface="Futura Std Medium" panose="020B0502020204020303" pitchFamily="34" charset="0"/>
                  <a:ea typeface="Roboto Black" panose="02000000000000000000" pitchFamily="2" charset="0"/>
                </a:rPr>
                <a:t>Jori</a:t>
              </a:r>
              <a:endParaRPr lang="de-AT" b="1" dirty="0">
                <a:latin typeface="Futura Std Medium" panose="020B0502020204020303" pitchFamily="34" charset="0"/>
                <a:ea typeface="Roboto Black" panose="02000000000000000000" pitchFamily="2" charset="0"/>
              </a:endParaRPr>
            </a:p>
          </p:txBody>
        </p:sp>
        <p:pic>
          <p:nvPicPr>
            <p:cNvPr id="10" name="Grafik 9" descr="Ein Bild, das draußen, Gras, Person, Mann enthält.&#10;&#10;Automatisch generierte Beschreibung">
              <a:extLst>
                <a:ext uri="{FF2B5EF4-FFF2-40B4-BE49-F238E27FC236}">
                  <a16:creationId xmlns:a16="http://schemas.microsoft.com/office/drawing/2014/main" id="{92637D19-C699-4DDA-A2A8-EF996EA804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40665" y="2481297"/>
              <a:ext cx="1800000" cy="1800000"/>
            </a:xfrm>
            <a:prstGeom prst="ellipse">
              <a:avLst/>
            </a:prstGeom>
          </p:spPr>
        </p:pic>
      </p:grpSp>
      <p:grpSp>
        <p:nvGrpSpPr>
          <p:cNvPr id="29" name="Gruppieren 28">
            <a:extLst>
              <a:ext uri="{FF2B5EF4-FFF2-40B4-BE49-F238E27FC236}">
                <a16:creationId xmlns:a16="http://schemas.microsoft.com/office/drawing/2014/main" id="{FE03C864-B87F-406D-BD39-A038AD069EF9}"/>
              </a:ext>
            </a:extLst>
          </p:cNvPr>
          <p:cNvGrpSpPr/>
          <p:nvPr/>
        </p:nvGrpSpPr>
        <p:grpSpPr>
          <a:xfrm>
            <a:off x="9641644" y="2481297"/>
            <a:ext cx="1800000" cy="2980679"/>
            <a:chOff x="9641644" y="2481297"/>
            <a:chExt cx="1800000" cy="2980679"/>
          </a:xfrm>
        </p:grpSpPr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B8707C34-E7D5-4486-9EB0-2FBF99A7F9C3}"/>
                </a:ext>
              </a:extLst>
            </p:cNvPr>
            <p:cNvSpPr txBox="1"/>
            <p:nvPr/>
          </p:nvSpPr>
          <p:spPr>
            <a:xfrm>
              <a:off x="10219506" y="4405937"/>
              <a:ext cx="7251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AT" dirty="0">
                  <a:latin typeface="Futura Std Light" panose="020B0402020204020303" pitchFamily="34" charset="0"/>
                  <a:ea typeface="Roboto" panose="02000000000000000000" pitchFamily="2" charset="0"/>
                </a:rPr>
                <a:t>CEO</a:t>
              </a: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932B5630-806E-6147-8792-114E3AB244AB}"/>
                </a:ext>
              </a:extLst>
            </p:cNvPr>
            <p:cNvSpPr txBox="1"/>
            <p:nvPr/>
          </p:nvSpPr>
          <p:spPr>
            <a:xfrm>
              <a:off x="9829750" y="4754090"/>
              <a:ext cx="140251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AT" sz="2000" b="1" dirty="0">
                  <a:latin typeface="Futura Std Medium" panose="020B0502020204020303" pitchFamily="34" charset="0"/>
                  <a:ea typeface="Roboto Black" panose="02000000000000000000" pitchFamily="2" charset="0"/>
                </a:rPr>
                <a:t>Kevin </a:t>
              </a:r>
            </a:p>
            <a:p>
              <a:pPr algn="ctr"/>
              <a:r>
                <a:rPr lang="de-AT" sz="2000" b="1" dirty="0">
                  <a:latin typeface="Futura Std Medium" panose="020B0502020204020303" pitchFamily="34" charset="0"/>
                  <a:ea typeface="Roboto Black" panose="02000000000000000000" pitchFamily="2" charset="0"/>
                </a:rPr>
                <a:t>Riedl, </a:t>
              </a:r>
              <a:r>
                <a:rPr lang="de-AT" sz="2000" b="1" dirty="0" err="1">
                  <a:latin typeface="Futura Std Medium" panose="020B0502020204020303" pitchFamily="34" charset="0"/>
                  <a:ea typeface="Roboto Black" panose="02000000000000000000" pitchFamily="2" charset="0"/>
                </a:rPr>
                <a:t>Bsc</a:t>
              </a:r>
              <a:r>
                <a:rPr lang="de-AT" sz="2000" b="1" dirty="0">
                  <a:latin typeface="Futura Std Medium" panose="020B0502020204020303" pitchFamily="34" charset="0"/>
                  <a:ea typeface="Roboto Black" panose="02000000000000000000" pitchFamily="2" charset="0"/>
                </a:rPr>
                <a:t>.</a:t>
              </a:r>
              <a:endParaRPr lang="de-AT" b="1" dirty="0">
                <a:latin typeface="Futura Std Medium" panose="020B0502020204020303" pitchFamily="34" charset="0"/>
                <a:ea typeface="Roboto Black" panose="02000000000000000000" pitchFamily="2" charset="0"/>
              </a:endParaRPr>
            </a:p>
          </p:txBody>
        </p:sp>
        <p:pic>
          <p:nvPicPr>
            <p:cNvPr id="21" name="Grafik 20" descr="Ein Bild, das draußen, Person, Gras, Mann enthält.&#10;&#10;Automatisch generierte Beschreibung">
              <a:extLst>
                <a:ext uri="{FF2B5EF4-FFF2-40B4-BE49-F238E27FC236}">
                  <a16:creationId xmlns:a16="http://schemas.microsoft.com/office/drawing/2014/main" id="{EFD5022F-A173-4D2E-8B86-79C9126913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641644" y="2481297"/>
              <a:ext cx="1800000" cy="1800000"/>
            </a:xfrm>
            <a:prstGeom prst="ellipse">
              <a:avLst/>
            </a:prstGeom>
          </p:spPr>
        </p:pic>
      </p:grpSp>
      <p:grpSp>
        <p:nvGrpSpPr>
          <p:cNvPr id="36" name="Gruppieren 35">
            <a:extLst>
              <a:ext uri="{FF2B5EF4-FFF2-40B4-BE49-F238E27FC236}">
                <a16:creationId xmlns:a16="http://schemas.microsoft.com/office/drawing/2014/main" id="{651706CE-9CA3-4152-A29D-2BFEC3848F17}"/>
              </a:ext>
            </a:extLst>
          </p:cNvPr>
          <p:cNvGrpSpPr/>
          <p:nvPr/>
        </p:nvGrpSpPr>
        <p:grpSpPr>
          <a:xfrm>
            <a:off x="7448150" y="2539383"/>
            <a:ext cx="1706351" cy="2894010"/>
            <a:chOff x="7448150" y="2539383"/>
            <a:chExt cx="1706351" cy="2894010"/>
          </a:xfrm>
        </p:grpSpPr>
        <p:sp>
          <p:nvSpPr>
            <p:cNvPr id="25" name="Textfeld 24">
              <a:extLst>
                <a:ext uri="{FF2B5EF4-FFF2-40B4-BE49-F238E27FC236}">
                  <a16:creationId xmlns:a16="http://schemas.microsoft.com/office/drawing/2014/main" id="{48731BF6-13A0-CC46-9792-0C23CF48E6BA}"/>
                </a:ext>
              </a:extLst>
            </p:cNvPr>
            <p:cNvSpPr txBox="1"/>
            <p:nvPr/>
          </p:nvSpPr>
          <p:spPr>
            <a:xfrm>
              <a:off x="7950482" y="4377354"/>
              <a:ext cx="8558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AT" dirty="0">
                  <a:latin typeface="Futura Std Light" panose="020B0402020204020303" pitchFamily="34" charset="0"/>
                  <a:ea typeface="Roboto" panose="02000000000000000000" pitchFamily="2" charset="0"/>
                </a:rPr>
                <a:t>CMO</a:t>
              </a:r>
            </a:p>
          </p:txBody>
        </p:sp>
        <p:sp>
          <p:nvSpPr>
            <p:cNvPr id="26" name="Textfeld 25">
              <a:extLst>
                <a:ext uri="{FF2B5EF4-FFF2-40B4-BE49-F238E27FC236}">
                  <a16:creationId xmlns:a16="http://schemas.microsoft.com/office/drawing/2014/main" id="{C45AE51D-210B-9143-AAE2-C1F9B23BE1C5}"/>
                </a:ext>
              </a:extLst>
            </p:cNvPr>
            <p:cNvSpPr txBox="1"/>
            <p:nvPr/>
          </p:nvSpPr>
          <p:spPr>
            <a:xfrm>
              <a:off x="7699487" y="4725507"/>
              <a:ext cx="140251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AT" sz="2000" b="1" dirty="0">
                  <a:latin typeface="Futura Std Medium" panose="020B0502020204020303" pitchFamily="34" charset="0"/>
                  <a:ea typeface="Roboto Black" panose="02000000000000000000" pitchFamily="2" charset="0"/>
                </a:rPr>
                <a:t>Mariella </a:t>
              </a:r>
            </a:p>
            <a:p>
              <a:pPr algn="ctr"/>
              <a:r>
                <a:rPr lang="de-AT" sz="2000" b="1" dirty="0" err="1">
                  <a:latin typeface="Futura Std Medium" panose="020B0502020204020303" pitchFamily="34" charset="0"/>
                  <a:ea typeface="Roboto Black" panose="02000000000000000000" pitchFamily="2" charset="0"/>
                </a:rPr>
                <a:t>Galneder</a:t>
              </a:r>
              <a:endParaRPr lang="de-AT" b="1" dirty="0">
                <a:latin typeface="Futura Std Medium" panose="020B0502020204020303" pitchFamily="34" charset="0"/>
                <a:ea typeface="Roboto Black" panose="02000000000000000000" pitchFamily="2" charset="0"/>
              </a:endParaRPr>
            </a:p>
          </p:txBody>
        </p:sp>
        <p:pic>
          <p:nvPicPr>
            <p:cNvPr id="33" name="Grafik 32" descr="Ein Bild, das draußen, Person, Gras, stehend enthält.&#10;&#10;Automatisch generierte Beschreibung">
              <a:extLst>
                <a:ext uri="{FF2B5EF4-FFF2-40B4-BE49-F238E27FC236}">
                  <a16:creationId xmlns:a16="http://schemas.microsoft.com/office/drawing/2014/main" id="{5B2FBC53-0286-4A1E-A79A-6EB5F2E72A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448150" y="2539383"/>
              <a:ext cx="1706351" cy="1706351"/>
            </a:xfrm>
            <a:prstGeom prst="ellipse">
              <a:avLst/>
            </a:prstGeom>
          </p:spPr>
        </p:pic>
      </p:grpSp>
      <p:grpSp>
        <p:nvGrpSpPr>
          <p:cNvPr id="37" name="Gruppieren 36">
            <a:extLst>
              <a:ext uri="{FF2B5EF4-FFF2-40B4-BE49-F238E27FC236}">
                <a16:creationId xmlns:a16="http://schemas.microsoft.com/office/drawing/2014/main" id="{66E7BD49-E27A-450E-967F-07E27DA6172E}"/>
              </a:ext>
            </a:extLst>
          </p:cNvPr>
          <p:cNvGrpSpPr/>
          <p:nvPr/>
        </p:nvGrpSpPr>
        <p:grpSpPr>
          <a:xfrm>
            <a:off x="5178983" y="2481297"/>
            <a:ext cx="1800000" cy="2980639"/>
            <a:chOff x="5178983" y="2481297"/>
            <a:chExt cx="1800000" cy="2980639"/>
          </a:xfrm>
        </p:grpSpPr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3FB2B194-6AD6-C048-83C4-0D37E64A018A}"/>
                </a:ext>
              </a:extLst>
            </p:cNvPr>
            <p:cNvSpPr txBox="1"/>
            <p:nvPr/>
          </p:nvSpPr>
          <p:spPr>
            <a:xfrm>
              <a:off x="5705318" y="4412951"/>
              <a:ext cx="7052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AT" dirty="0">
                  <a:latin typeface="Futura Std Light" panose="020B0402020204020303" pitchFamily="34" charset="0"/>
                  <a:ea typeface="Roboto" panose="02000000000000000000" pitchFamily="2" charset="0"/>
                </a:rPr>
                <a:t>CFO</a:t>
              </a:r>
            </a:p>
          </p:txBody>
        </p:sp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FAC2D083-A92E-2D4E-8977-533A6460F031}"/>
                </a:ext>
              </a:extLst>
            </p:cNvPr>
            <p:cNvSpPr txBox="1"/>
            <p:nvPr/>
          </p:nvSpPr>
          <p:spPr>
            <a:xfrm>
              <a:off x="5323106" y="4754050"/>
              <a:ext cx="155196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AT" sz="2000" b="1" dirty="0">
                  <a:latin typeface="Futura Std Medium" panose="020B0502020204020303" pitchFamily="34" charset="0"/>
                  <a:ea typeface="Roboto Black" panose="02000000000000000000" pitchFamily="2" charset="0"/>
                </a:rPr>
                <a:t>Ing. Daniel </a:t>
              </a:r>
            </a:p>
            <a:p>
              <a:pPr algn="ctr"/>
              <a:r>
                <a:rPr lang="de-AT" sz="2000" b="1" dirty="0">
                  <a:latin typeface="Futura Std Medium" panose="020B0502020204020303" pitchFamily="34" charset="0"/>
                  <a:ea typeface="Roboto Black" panose="02000000000000000000" pitchFamily="2" charset="0"/>
                </a:rPr>
                <a:t>Gosterxeier</a:t>
              </a:r>
              <a:endParaRPr lang="de-AT" b="1" dirty="0">
                <a:latin typeface="Futura Std Medium" panose="020B0502020204020303" pitchFamily="34" charset="0"/>
                <a:ea typeface="Roboto Black" panose="02000000000000000000" pitchFamily="2" charset="0"/>
              </a:endParaRPr>
            </a:p>
          </p:txBody>
        </p:sp>
        <p:pic>
          <p:nvPicPr>
            <p:cNvPr id="35" name="Grafik 34" descr="Ein Bild, das draußen, Person, Gras, Mann enthält.&#10;&#10;Automatisch generierte Beschreibung">
              <a:extLst>
                <a:ext uri="{FF2B5EF4-FFF2-40B4-BE49-F238E27FC236}">
                  <a16:creationId xmlns:a16="http://schemas.microsoft.com/office/drawing/2014/main" id="{38191C92-A410-4FA7-983A-36FBBE2AA2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178983" y="2481297"/>
              <a:ext cx="1800000" cy="1800000"/>
            </a:xfrm>
            <a:prstGeom prst="ellipse">
              <a:avLst/>
            </a:prstGeom>
          </p:spPr>
        </p:pic>
      </p:grpSp>
      <p:grpSp>
        <p:nvGrpSpPr>
          <p:cNvPr id="40" name="Gruppieren 39">
            <a:extLst>
              <a:ext uri="{FF2B5EF4-FFF2-40B4-BE49-F238E27FC236}">
                <a16:creationId xmlns:a16="http://schemas.microsoft.com/office/drawing/2014/main" id="{352B4FEB-9D90-4C59-9D3B-16F031CD3377}"/>
              </a:ext>
            </a:extLst>
          </p:cNvPr>
          <p:cNvGrpSpPr/>
          <p:nvPr/>
        </p:nvGrpSpPr>
        <p:grpSpPr>
          <a:xfrm>
            <a:off x="2807412" y="2481297"/>
            <a:ext cx="1800000" cy="2980639"/>
            <a:chOff x="2807412" y="2481297"/>
            <a:chExt cx="1800000" cy="2980639"/>
          </a:xfrm>
        </p:grpSpPr>
        <p:sp>
          <p:nvSpPr>
            <p:cNvPr id="27" name="Textfeld 26">
              <a:extLst>
                <a:ext uri="{FF2B5EF4-FFF2-40B4-BE49-F238E27FC236}">
                  <a16:creationId xmlns:a16="http://schemas.microsoft.com/office/drawing/2014/main" id="{D2468DAB-6908-0047-B893-B7C945A629AF}"/>
                </a:ext>
              </a:extLst>
            </p:cNvPr>
            <p:cNvSpPr txBox="1"/>
            <p:nvPr/>
          </p:nvSpPr>
          <p:spPr>
            <a:xfrm>
              <a:off x="3395913" y="4428611"/>
              <a:ext cx="6229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AT" dirty="0">
                  <a:latin typeface="Futura Std Light" panose="020B0402020204020303" pitchFamily="34" charset="0"/>
                  <a:ea typeface="Roboto" panose="02000000000000000000" pitchFamily="2" charset="0"/>
                </a:rPr>
                <a:t>CIO</a:t>
              </a:r>
            </a:p>
          </p:txBody>
        </p:sp>
        <p:sp>
          <p:nvSpPr>
            <p:cNvPr id="28" name="Textfeld 27">
              <a:extLst>
                <a:ext uri="{FF2B5EF4-FFF2-40B4-BE49-F238E27FC236}">
                  <a16:creationId xmlns:a16="http://schemas.microsoft.com/office/drawing/2014/main" id="{5197C6F3-4451-8B4A-8A6B-E8B8BC9BB1DB}"/>
                </a:ext>
              </a:extLst>
            </p:cNvPr>
            <p:cNvSpPr txBox="1"/>
            <p:nvPr/>
          </p:nvSpPr>
          <p:spPr>
            <a:xfrm>
              <a:off x="2965004" y="4754050"/>
              <a:ext cx="155196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AT" sz="2000" b="1" dirty="0">
                  <a:latin typeface="Futura Std Medium" panose="020B0502020204020303" pitchFamily="34" charset="0"/>
                  <a:ea typeface="Roboto Black" panose="02000000000000000000" pitchFamily="2" charset="0"/>
                </a:rPr>
                <a:t>Reza </a:t>
              </a:r>
            </a:p>
            <a:p>
              <a:pPr algn="ctr"/>
              <a:r>
                <a:rPr lang="de-AT" sz="2000" b="1" dirty="0" err="1">
                  <a:latin typeface="Futura Std Medium" panose="020B0502020204020303" pitchFamily="34" charset="0"/>
                  <a:ea typeface="Roboto Black" panose="02000000000000000000" pitchFamily="2" charset="0"/>
                </a:rPr>
                <a:t>Shokri</a:t>
              </a:r>
              <a:r>
                <a:rPr lang="de-AT" sz="2000" b="1" dirty="0">
                  <a:latin typeface="Futura Std Medium" panose="020B0502020204020303" pitchFamily="34" charset="0"/>
                  <a:ea typeface="Roboto Black" panose="02000000000000000000" pitchFamily="2" charset="0"/>
                </a:rPr>
                <a:t>, </a:t>
              </a:r>
              <a:r>
                <a:rPr lang="de-AT" sz="2000" b="1" dirty="0" err="1">
                  <a:latin typeface="Futura Std Medium" panose="020B0502020204020303" pitchFamily="34" charset="0"/>
                  <a:ea typeface="Roboto Black" panose="02000000000000000000" pitchFamily="2" charset="0"/>
                </a:rPr>
                <a:t>Bsc</a:t>
              </a:r>
              <a:r>
                <a:rPr lang="de-AT" sz="2000" b="1" dirty="0">
                  <a:latin typeface="Futura Std Medium" panose="020B0502020204020303" pitchFamily="34" charset="0"/>
                  <a:ea typeface="Roboto Black" panose="02000000000000000000" pitchFamily="2" charset="0"/>
                </a:rPr>
                <a:t>.</a:t>
              </a:r>
              <a:endParaRPr lang="de-AT" b="1" dirty="0">
                <a:latin typeface="Futura Std Medium" panose="020B0502020204020303" pitchFamily="34" charset="0"/>
                <a:ea typeface="Roboto Black" panose="02000000000000000000" pitchFamily="2" charset="0"/>
              </a:endParaRPr>
            </a:p>
          </p:txBody>
        </p:sp>
        <p:pic>
          <p:nvPicPr>
            <p:cNvPr id="39" name="Grafik 38" descr="Ein Bild, das Gras, draußen, Person, Mann enthält.&#10;&#10;Automatisch generierte Beschreibung">
              <a:extLst>
                <a:ext uri="{FF2B5EF4-FFF2-40B4-BE49-F238E27FC236}">
                  <a16:creationId xmlns:a16="http://schemas.microsoft.com/office/drawing/2014/main" id="{A69063CB-7FA2-4E96-AF70-CCAEEFFC59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807412" y="2481297"/>
              <a:ext cx="1800000" cy="1800000"/>
            </a:xfrm>
            <a:prstGeom prst="ellipse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154685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B039284-3F0B-4E74-8FC8-9DCB0AF335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523527"/>
            <a:ext cx="10353762" cy="1257300"/>
          </a:xfrm>
        </p:spPr>
        <p:txBody>
          <a:bodyPr>
            <a:normAutofit/>
          </a:bodyPr>
          <a:lstStyle/>
          <a:p>
            <a:r>
              <a:rPr lang="de-AT" sz="4400" b="1" dirty="0">
                <a:latin typeface="Futura Std Medium" panose="020B0502020204020303" pitchFamily="34" charset="0"/>
              </a:rPr>
              <a:t>Erreichte Meilensteine</a:t>
            </a:r>
          </a:p>
        </p:txBody>
      </p: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05EF3D3A-3615-4C92-95EF-A3A819B24B1D}"/>
              </a:ext>
            </a:extLst>
          </p:cNvPr>
          <p:cNvGrpSpPr/>
          <p:nvPr/>
        </p:nvGrpSpPr>
        <p:grpSpPr>
          <a:xfrm>
            <a:off x="591110" y="2055074"/>
            <a:ext cx="11441863" cy="4436344"/>
            <a:chOff x="591110" y="2055074"/>
            <a:chExt cx="11441863" cy="4436344"/>
          </a:xfrm>
        </p:grpSpPr>
        <p:sp>
          <p:nvSpPr>
            <p:cNvPr id="6" name="Freihandform: Form 5">
              <a:extLst>
                <a:ext uri="{FF2B5EF4-FFF2-40B4-BE49-F238E27FC236}">
                  <a16:creationId xmlns:a16="http://schemas.microsoft.com/office/drawing/2014/main" id="{5D709846-CE38-4FA6-BD5F-2B9653BBAB88}"/>
                </a:ext>
              </a:extLst>
            </p:cNvPr>
            <p:cNvSpPr/>
            <p:nvPr/>
          </p:nvSpPr>
          <p:spPr>
            <a:xfrm>
              <a:off x="591110" y="4439232"/>
              <a:ext cx="2341186" cy="2052186"/>
            </a:xfrm>
            <a:custGeom>
              <a:avLst/>
              <a:gdLst>
                <a:gd name="connsiteX0" fmla="*/ 0 w 2341186"/>
                <a:gd name="connsiteY0" fmla="*/ 0 h 2052186"/>
                <a:gd name="connsiteX1" fmla="*/ 2341186 w 2341186"/>
                <a:gd name="connsiteY1" fmla="*/ 0 h 2052186"/>
                <a:gd name="connsiteX2" fmla="*/ 2341186 w 2341186"/>
                <a:gd name="connsiteY2" fmla="*/ 2052186 h 2052186"/>
                <a:gd name="connsiteX3" fmla="*/ 0 w 2341186"/>
                <a:gd name="connsiteY3" fmla="*/ 2052186 h 2052186"/>
                <a:gd name="connsiteX4" fmla="*/ 0 w 2341186"/>
                <a:gd name="connsiteY4" fmla="*/ 0 h 2052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41186" h="2052186">
                  <a:moveTo>
                    <a:pt x="0" y="0"/>
                  </a:moveTo>
                  <a:lnTo>
                    <a:pt x="2341186" y="0"/>
                  </a:lnTo>
                  <a:lnTo>
                    <a:pt x="2341186" y="2052186"/>
                  </a:lnTo>
                  <a:lnTo>
                    <a:pt x="0" y="2052186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7630" tIns="87630" rIns="87630" bIns="87630" numCol="1" spcCol="1270" anchor="t" anchorCtr="0">
              <a:noAutofit/>
            </a:bodyPr>
            <a:lstStyle/>
            <a:p>
              <a:pPr marL="0" lvl="0" indent="0" algn="l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AT" sz="2300" kern="1200" dirty="0">
                  <a:latin typeface="Futura Std Medium" panose="020B0502020204020303" pitchFamily="34" charset="0"/>
                  <a:ea typeface="Roboto" panose="02000000000000000000" pitchFamily="2" charset="0"/>
                </a:rPr>
                <a:t>Ausführlicher Businessplan</a:t>
              </a:r>
            </a:p>
          </p:txBody>
        </p:sp>
        <p:sp>
          <p:nvSpPr>
            <p:cNvPr id="7" name="Gleichschenkliges Dreieck 6">
              <a:extLst>
                <a:ext uri="{FF2B5EF4-FFF2-40B4-BE49-F238E27FC236}">
                  <a16:creationId xmlns:a16="http://schemas.microsoft.com/office/drawing/2014/main" id="{35D943E9-D30A-4820-BB36-ED6FBB53FEBD}"/>
                </a:ext>
              </a:extLst>
            </p:cNvPr>
            <p:cNvSpPr/>
            <p:nvPr/>
          </p:nvSpPr>
          <p:spPr>
            <a:xfrm>
              <a:off x="2490563" y="3473497"/>
              <a:ext cx="441733" cy="441733"/>
            </a:xfrm>
            <a:prstGeom prst="triangle">
              <a:avLst>
                <a:gd name="adj" fmla="val 100000"/>
              </a:avLst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3">
                <a:shade val="80000"/>
                <a:hueOff val="3965"/>
                <a:satOff val="-460"/>
                <a:lumOff val="4251"/>
                <a:alphaOff val="0"/>
              </a:schemeClr>
            </a:lnRef>
            <a:fillRef idx="1">
              <a:scrgbClr r="0" g="0" b="0"/>
            </a:fillRef>
            <a:effectRef idx="0">
              <a:schemeClr val="accent3">
                <a:shade val="80000"/>
                <a:hueOff val="3965"/>
                <a:satOff val="-460"/>
                <a:lumOff val="4251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9" name="Freihandform: Form 8">
              <a:extLst>
                <a:ext uri="{FF2B5EF4-FFF2-40B4-BE49-F238E27FC236}">
                  <a16:creationId xmlns:a16="http://schemas.microsoft.com/office/drawing/2014/main" id="{AA9B170C-53BD-4FED-9885-428058B914DB}"/>
                </a:ext>
              </a:extLst>
            </p:cNvPr>
            <p:cNvSpPr/>
            <p:nvPr/>
          </p:nvSpPr>
          <p:spPr>
            <a:xfrm>
              <a:off x="3457179" y="3730021"/>
              <a:ext cx="2341186" cy="2052186"/>
            </a:xfrm>
            <a:custGeom>
              <a:avLst/>
              <a:gdLst>
                <a:gd name="connsiteX0" fmla="*/ 0 w 2341186"/>
                <a:gd name="connsiteY0" fmla="*/ 0 h 2052186"/>
                <a:gd name="connsiteX1" fmla="*/ 2341186 w 2341186"/>
                <a:gd name="connsiteY1" fmla="*/ 0 h 2052186"/>
                <a:gd name="connsiteX2" fmla="*/ 2341186 w 2341186"/>
                <a:gd name="connsiteY2" fmla="*/ 2052186 h 2052186"/>
                <a:gd name="connsiteX3" fmla="*/ 0 w 2341186"/>
                <a:gd name="connsiteY3" fmla="*/ 2052186 h 2052186"/>
                <a:gd name="connsiteX4" fmla="*/ 0 w 2341186"/>
                <a:gd name="connsiteY4" fmla="*/ 0 h 2052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41186" h="2052186">
                  <a:moveTo>
                    <a:pt x="0" y="0"/>
                  </a:moveTo>
                  <a:lnTo>
                    <a:pt x="2341186" y="0"/>
                  </a:lnTo>
                  <a:lnTo>
                    <a:pt x="2341186" y="2052186"/>
                  </a:lnTo>
                  <a:lnTo>
                    <a:pt x="0" y="2052186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7630" tIns="87630" rIns="87630" bIns="87630" numCol="1" spcCol="1270" anchor="t" anchorCtr="0">
              <a:noAutofit/>
            </a:bodyPr>
            <a:lstStyle/>
            <a:p>
              <a:pPr marL="0" lvl="0" indent="0" algn="l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AT" sz="2300" kern="1200" dirty="0">
                  <a:latin typeface="Futura Std Medium" panose="020B0502020204020303" pitchFamily="34" charset="0"/>
                  <a:ea typeface="Roboto" panose="02000000000000000000" pitchFamily="2" charset="0"/>
                </a:rPr>
                <a:t>Quantitative &amp; Qualitative Umfragen (B2C &amp; B2B)</a:t>
              </a:r>
            </a:p>
          </p:txBody>
        </p:sp>
        <p:sp>
          <p:nvSpPr>
            <p:cNvPr id="10" name="Gleichschenkliges Dreieck 9">
              <a:extLst>
                <a:ext uri="{FF2B5EF4-FFF2-40B4-BE49-F238E27FC236}">
                  <a16:creationId xmlns:a16="http://schemas.microsoft.com/office/drawing/2014/main" id="{E4CC1C25-644D-408E-A448-D2AE1CD1F8D3}"/>
                </a:ext>
              </a:extLst>
            </p:cNvPr>
            <p:cNvSpPr/>
            <p:nvPr/>
          </p:nvSpPr>
          <p:spPr>
            <a:xfrm>
              <a:off x="5356632" y="2764286"/>
              <a:ext cx="441733" cy="441733"/>
            </a:xfrm>
            <a:prstGeom prst="triangle">
              <a:avLst>
                <a:gd name="adj" fmla="val 10000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3">
                <a:shade val="80000"/>
                <a:hueOff val="11895"/>
                <a:satOff val="-1380"/>
                <a:lumOff val="12752"/>
                <a:alphaOff val="0"/>
              </a:schemeClr>
            </a:lnRef>
            <a:fillRef idx="1">
              <a:scrgbClr r="0" g="0" b="0"/>
            </a:fillRef>
            <a:effectRef idx="0">
              <a:schemeClr val="accent3">
                <a:shade val="80000"/>
                <a:hueOff val="11895"/>
                <a:satOff val="-1380"/>
                <a:lumOff val="12752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2" name="Freihandform: Form 11">
              <a:extLst>
                <a:ext uri="{FF2B5EF4-FFF2-40B4-BE49-F238E27FC236}">
                  <a16:creationId xmlns:a16="http://schemas.microsoft.com/office/drawing/2014/main" id="{064F49A3-DAD3-467B-BB49-6E49EAD7E303}"/>
                </a:ext>
              </a:extLst>
            </p:cNvPr>
            <p:cNvSpPr/>
            <p:nvPr/>
          </p:nvSpPr>
          <p:spPr>
            <a:xfrm>
              <a:off x="6323248" y="3020809"/>
              <a:ext cx="2341186" cy="2052186"/>
            </a:xfrm>
            <a:custGeom>
              <a:avLst/>
              <a:gdLst>
                <a:gd name="connsiteX0" fmla="*/ 0 w 2341186"/>
                <a:gd name="connsiteY0" fmla="*/ 0 h 2052186"/>
                <a:gd name="connsiteX1" fmla="*/ 2341186 w 2341186"/>
                <a:gd name="connsiteY1" fmla="*/ 0 h 2052186"/>
                <a:gd name="connsiteX2" fmla="*/ 2341186 w 2341186"/>
                <a:gd name="connsiteY2" fmla="*/ 2052186 h 2052186"/>
                <a:gd name="connsiteX3" fmla="*/ 0 w 2341186"/>
                <a:gd name="connsiteY3" fmla="*/ 2052186 h 2052186"/>
                <a:gd name="connsiteX4" fmla="*/ 0 w 2341186"/>
                <a:gd name="connsiteY4" fmla="*/ 0 h 2052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41186" h="2052186">
                  <a:moveTo>
                    <a:pt x="0" y="0"/>
                  </a:moveTo>
                  <a:lnTo>
                    <a:pt x="2341186" y="0"/>
                  </a:lnTo>
                  <a:lnTo>
                    <a:pt x="2341186" y="2052186"/>
                  </a:lnTo>
                  <a:lnTo>
                    <a:pt x="0" y="2052186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7630" tIns="87630" rIns="87630" bIns="87630" numCol="1" spcCol="1270" anchor="t" anchorCtr="0">
              <a:noAutofit/>
            </a:bodyPr>
            <a:lstStyle/>
            <a:p>
              <a:pPr marL="0" lvl="0" indent="0" algn="l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AT" sz="2300" kern="1200" dirty="0">
                  <a:latin typeface="Futura Std Medium" panose="020B0502020204020303" pitchFamily="34" charset="0"/>
                  <a:ea typeface="Roboto" panose="02000000000000000000" pitchFamily="2" charset="0"/>
                </a:rPr>
                <a:t>Website &amp; App Prototyp</a:t>
              </a:r>
            </a:p>
          </p:txBody>
        </p:sp>
        <p:sp>
          <p:nvSpPr>
            <p:cNvPr id="13" name="Gleichschenkliges Dreieck 12">
              <a:extLst>
                <a:ext uri="{FF2B5EF4-FFF2-40B4-BE49-F238E27FC236}">
                  <a16:creationId xmlns:a16="http://schemas.microsoft.com/office/drawing/2014/main" id="{830462CC-C9C1-4B04-8662-7F9338BD454F}"/>
                </a:ext>
              </a:extLst>
            </p:cNvPr>
            <p:cNvSpPr/>
            <p:nvPr/>
          </p:nvSpPr>
          <p:spPr>
            <a:xfrm>
              <a:off x="8222701" y="2055074"/>
              <a:ext cx="441733" cy="441733"/>
            </a:xfrm>
            <a:prstGeom prst="triangle">
              <a:avLst>
                <a:gd name="adj" fmla="val 10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3">
                <a:shade val="80000"/>
                <a:hueOff val="19825"/>
                <a:satOff val="-2300"/>
                <a:lumOff val="21253"/>
                <a:alphaOff val="0"/>
              </a:schemeClr>
            </a:lnRef>
            <a:fillRef idx="1">
              <a:scrgbClr r="0" g="0" b="0"/>
            </a:fillRef>
            <a:effectRef idx="0">
              <a:schemeClr val="accent3">
                <a:shade val="80000"/>
                <a:hueOff val="19825"/>
                <a:satOff val="-2300"/>
                <a:lumOff val="21253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5" name="Freihandform: Form 14">
              <a:extLst>
                <a:ext uri="{FF2B5EF4-FFF2-40B4-BE49-F238E27FC236}">
                  <a16:creationId xmlns:a16="http://schemas.microsoft.com/office/drawing/2014/main" id="{8917BE79-99FB-46F7-89AB-539192271A38}"/>
                </a:ext>
              </a:extLst>
            </p:cNvPr>
            <p:cNvSpPr/>
            <p:nvPr/>
          </p:nvSpPr>
          <p:spPr>
            <a:xfrm>
              <a:off x="9106912" y="2311597"/>
              <a:ext cx="2926061" cy="2052186"/>
            </a:xfrm>
            <a:custGeom>
              <a:avLst/>
              <a:gdLst>
                <a:gd name="connsiteX0" fmla="*/ 0 w 2926061"/>
                <a:gd name="connsiteY0" fmla="*/ 0 h 2052186"/>
                <a:gd name="connsiteX1" fmla="*/ 2926061 w 2926061"/>
                <a:gd name="connsiteY1" fmla="*/ 0 h 2052186"/>
                <a:gd name="connsiteX2" fmla="*/ 2926061 w 2926061"/>
                <a:gd name="connsiteY2" fmla="*/ 2052186 h 2052186"/>
                <a:gd name="connsiteX3" fmla="*/ 0 w 2926061"/>
                <a:gd name="connsiteY3" fmla="*/ 2052186 h 2052186"/>
                <a:gd name="connsiteX4" fmla="*/ 0 w 2926061"/>
                <a:gd name="connsiteY4" fmla="*/ 0 h 2052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26061" h="2052186">
                  <a:moveTo>
                    <a:pt x="0" y="0"/>
                  </a:moveTo>
                  <a:lnTo>
                    <a:pt x="2926061" y="0"/>
                  </a:lnTo>
                  <a:lnTo>
                    <a:pt x="2926061" y="2052186"/>
                  </a:lnTo>
                  <a:lnTo>
                    <a:pt x="0" y="2052186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7630" tIns="87630" rIns="87630" bIns="87630" numCol="1" spcCol="1270" anchor="t" anchorCtr="0">
              <a:noAutofit/>
            </a:bodyPr>
            <a:lstStyle/>
            <a:p>
              <a:pPr marL="0" lvl="0" indent="0" algn="l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sz="2300" kern="1200" dirty="0">
                  <a:latin typeface="Futura Std Medium" panose="020B0502020204020303" pitchFamily="34" charset="0"/>
                  <a:ea typeface="Roboto" panose="02000000000000000000" pitchFamily="2" charset="0"/>
                </a:rPr>
                <a:t>Erste Testkunden &amp;   Tester</a:t>
              </a:r>
            </a:p>
          </p:txBody>
        </p:sp>
      </p:grpSp>
      <p:sp>
        <p:nvSpPr>
          <p:cNvPr id="18" name="L-Form 17">
            <a:extLst>
              <a:ext uri="{FF2B5EF4-FFF2-40B4-BE49-F238E27FC236}">
                <a16:creationId xmlns:a16="http://schemas.microsoft.com/office/drawing/2014/main" id="{E7376EAE-1C82-47C6-876B-7D67BA5572C9}"/>
              </a:ext>
            </a:extLst>
          </p:cNvPr>
          <p:cNvSpPr/>
          <p:nvPr/>
        </p:nvSpPr>
        <p:spPr>
          <a:xfrm rot="10800000" flipH="1">
            <a:off x="347973" y="4181803"/>
            <a:ext cx="2579126" cy="1558454"/>
          </a:xfrm>
          <a:prstGeom prst="corner">
            <a:avLst>
              <a:gd name="adj1" fmla="val 3937"/>
              <a:gd name="adj2" fmla="val 326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9" name="L-Form 18">
            <a:extLst>
              <a:ext uri="{FF2B5EF4-FFF2-40B4-BE49-F238E27FC236}">
                <a16:creationId xmlns:a16="http://schemas.microsoft.com/office/drawing/2014/main" id="{64494D77-765F-4698-8304-386A14D4E6A6}"/>
              </a:ext>
            </a:extLst>
          </p:cNvPr>
          <p:cNvSpPr/>
          <p:nvPr/>
        </p:nvSpPr>
        <p:spPr>
          <a:xfrm rot="10800000" flipH="1">
            <a:off x="3216641" y="3479548"/>
            <a:ext cx="2579126" cy="1558454"/>
          </a:xfrm>
          <a:prstGeom prst="corner">
            <a:avLst>
              <a:gd name="adj1" fmla="val 3937"/>
              <a:gd name="adj2" fmla="val 326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21" name="L-Form 20">
            <a:extLst>
              <a:ext uri="{FF2B5EF4-FFF2-40B4-BE49-F238E27FC236}">
                <a16:creationId xmlns:a16="http://schemas.microsoft.com/office/drawing/2014/main" id="{C8D00912-157A-4BAF-9D5C-628C585879A5}"/>
              </a:ext>
            </a:extLst>
          </p:cNvPr>
          <p:cNvSpPr/>
          <p:nvPr/>
        </p:nvSpPr>
        <p:spPr>
          <a:xfrm rot="10800000" flipH="1">
            <a:off x="6088078" y="2762357"/>
            <a:ext cx="2579126" cy="1558454"/>
          </a:xfrm>
          <a:prstGeom prst="corner">
            <a:avLst>
              <a:gd name="adj1" fmla="val 3937"/>
              <a:gd name="adj2" fmla="val 326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22" name="L-Form 21">
            <a:extLst>
              <a:ext uri="{FF2B5EF4-FFF2-40B4-BE49-F238E27FC236}">
                <a16:creationId xmlns:a16="http://schemas.microsoft.com/office/drawing/2014/main" id="{D494CCE3-D531-4973-9DFC-00D7BFAA7BA1}"/>
              </a:ext>
            </a:extLst>
          </p:cNvPr>
          <p:cNvSpPr/>
          <p:nvPr/>
        </p:nvSpPr>
        <p:spPr>
          <a:xfrm rot="10800000" flipH="1">
            <a:off x="8962113" y="2055074"/>
            <a:ext cx="2579126" cy="1558454"/>
          </a:xfrm>
          <a:prstGeom prst="corner">
            <a:avLst>
              <a:gd name="adj1" fmla="val 3937"/>
              <a:gd name="adj2" fmla="val 326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6072679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37F9FA-26C4-4EB3-B422-74622B4FEA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>
                <a:latin typeface="Futura Std Medium" panose="020B0502020204020303" pitchFamily="34" charset="0"/>
              </a:rPr>
              <a:t>Nächste Schritte</a:t>
            </a:r>
          </a:p>
        </p:txBody>
      </p:sp>
      <p:graphicFrame>
        <p:nvGraphicFramePr>
          <p:cNvPr id="6" name="Inhaltsplatzhalter 5">
            <a:extLst>
              <a:ext uri="{FF2B5EF4-FFF2-40B4-BE49-F238E27FC236}">
                <a16:creationId xmlns:a16="http://schemas.microsoft.com/office/drawing/2014/main" id="{E77F555B-9D0F-4E78-8775-FBFCEE40A42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44809977"/>
              </p:ext>
            </p:extLst>
          </p:nvPr>
        </p:nvGraphicFramePr>
        <p:xfrm>
          <a:off x="478971" y="2133600"/>
          <a:ext cx="11292115" cy="39914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8527611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5F11807-9AD1-4026-876D-767219C9DA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5983" y="3701714"/>
            <a:ext cx="9440034" cy="1828801"/>
          </a:xfrm>
        </p:spPr>
        <p:txBody>
          <a:bodyPr>
            <a:noAutofit/>
          </a:bodyPr>
          <a:lstStyle/>
          <a:p>
            <a:br>
              <a:rPr lang="de-AT" sz="6000" b="1" dirty="0">
                <a:latin typeface="Futura Std Book" panose="020B0502020204020303" pitchFamily="34" charset="0"/>
              </a:rPr>
            </a:br>
            <a:br>
              <a:rPr lang="de-AT" sz="6000" b="1" dirty="0">
                <a:latin typeface="Futura Std Book" panose="020B0502020204020303" pitchFamily="34" charset="0"/>
              </a:rPr>
            </a:br>
            <a:r>
              <a:rPr lang="de-AT" sz="2800" dirty="0">
                <a:latin typeface="Futura Std Medium" panose="020B0502020204020303" pitchFamily="34" charset="0"/>
              </a:rPr>
              <a:t>Besucht uns auf </a:t>
            </a:r>
            <a:br>
              <a:rPr lang="de-AT" sz="2800" dirty="0">
                <a:latin typeface="Futura Std Medium" panose="020B0502020204020303" pitchFamily="34" charset="0"/>
              </a:rPr>
            </a:br>
            <a:br>
              <a:rPr lang="de-AT" sz="2800" dirty="0">
                <a:latin typeface="Futura Std Medium" panose="020B0502020204020303" pitchFamily="34" charset="0"/>
              </a:rPr>
            </a:br>
            <a:r>
              <a:rPr lang="de-AT" sz="6000" b="1" dirty="0">
                <a:latin typeface="Futura Std Medium" panose="020B0502020204020303" pitchFamily="34" charset="0"/>
              </a:rPr>
              <a:t>www.wavect.io</a:t>
            </a:r>
            <a:br>
              <a:rPr lang="de-AT" sz="3600" dirty="0">
                <a:latin typeface="Futura Std Medium" panose="020B0502020204020303" pitchFamily="34" charset="0"/>
              </a:rPr>
            </a:br>
            <a:br>
              <a:rPr lang="de-AT" sz="3600" dirty="0">
                <a:latin typeface="Futura Std Medium" panose="020B0502020204020303" pitchFamily="34" charset="0"/>
              </a:rPr>
            </a:br>
            <a:r>
              <a:rPr lang="de-AT" sz="3600" dirty="0">
                <a:latin typeface="Futura Std Medium" panose="020B0502020204020303" pitchFamily="34" charset="0"/>
              </a:rPr>
              <a:t> </a:t>
            </a:r>
            <a:endParaRPr lang="de-AT" sz="3600" b="1" dirty="0">
              <a:latin typeface="Futura Std Book" panose="020B05020202040203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83185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">
      <a:dk1>
        <a:srgbClr val="000000"/>
      </a:dk1>
      <a:lt1>
        <a:srgbClr val="FFFFFF"/>
      </a:lt1>
      <a:dk2>
        <a:srgbClr val="243141"/>
      </a:dk2>
      <a:lt2>
        <a:srgbClr val="E8E3E2"/>
      </a:lt2>
      <a:accent1>
        <a:srgbClr val="4CAFC0"/>
      </a:accent1>
      <a:accent2>
        <a:srgbClr val="3B6EB1"/>
      </a:accent2>
      <a:accent3>
        <a:srgbClr val="4D4FC3"/>
      </a:accent3>
      <a:accent4>
        <a:srgbClr val="7244B5"/>
      </a:accent4>
      <a:accent5>
        <a:srgbClr val="AE4DC3"/>
      </a:accent5>
      <a:accent6>
        <a:srgbClr val="B13B96"/>
      </a:accent6>
      <a:hlink>
        <a:srgbClr val="C25B49"/>
      </a:hlink>
      <a:folHlink>
        <a:srgbClr val="7F7F7F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541</Words>
  <Application>Microsoft Office PowerPoint</Application>
  <PresentationFormat>Breitbild</PresentationFormat>
  <Paragraphs>75</Paragraphs>
  <Slides>8</Slides>
  <Notes>8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9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8</vt:i4>
      </vt:variant>
    </vt:vector>
  </HeadingPairs>
  <TitlesOfParts>
    <vt:vector size="18" baseType="lpstr">
      <vt:lpstr>Calibri</vt:lpstr>
      <vt:lpstr>Calisto MT</vt:lpstr>
      <vt:lpstr>Roboto Light</vt:lpstr>
      <vt:lpstr>Arial</vt:lpstr>
      <vt:lpstr>Roboto Slab</vt:lpstr>
      <vt:lpstr>Wingdings 2</vt:lpstr>
      <vt:lpstr>Futura Std Light</vt:lpstr>
      <vt:lpstr>Futura Std Book</vt:lpstr>
      <vt:lpstr>Futura Std Medium</vt:lpstr>
      <vt:lpstr>SlateVTI</vt:lpstr>
      <vt:lpstr>PowerPoint-Präsentation</vt:lpstr>
      <vt:lpstr>PowerPoint-Präsentation</vt:lpstr>
      <vt:lpstr>Business Modell</vt:lpstr>
      <vt:lpstr>Personalisiertes CSR</vt:lpstr>
      <vt:lpstr>Die Visionäre – unser Team</vt:lpstr>
      <vt:lpstr>Erreichte Meilensteine</vt:lpstr>
      <vt:lpstr>Nächste Schritte</vt:lpstr>
      <vt:lpstr>  Besucht uns auf   www.wavect.io 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Kevin Riedl</dc:creator>
  <cp:lastModifiedBy>Kevin Riedl</cp:lastModifiedBy>
  <cp:revision>60</cp:revision>
  <dcterms:created xsi:type="dcterms:W3CDTF">2019-09-22T09:11:59Z</dcterms:created>
  <dcterms:modified xsi:type="dcterms:W3CDTF">2019-11-13T17:16:28Z</dcterms:modified>
</cp:coreProperties>
</file>